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1.bin" ContentType="application/vnd.openxmlformats-officedocument.oleObject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512" r:id="rId2"/>
    <p:sldId id="584" r:id="rId3"/>
    <p:sldId id="590" r:id="rId4"/>
    <p:sldId id="631" r:id="rId5"/>
    <p:sldId id="632" r:id="rId6"/>
    <p:sldId id="635" r:id="rId7"/>
    <p:sldId id="685" r:id="rId8"/>
    <p:sldId id="637" r:id="rId9"/>
    <p:sldId id="647" r:id="rId10"/>
    <p:sldId id="648" r:id="rId11"/>
    <p:sldId id="653" r:id="rId12"/>
    <p:sldId id="667" r:id="rId13"/>
    <p:sldId id="658" r:id="rId14"/>
    <p:sldId id="669" r:id="rId15"/>
    <p:sldId id="665" r:id="rId16"/>
    <p:sldId id="703" r:id="rId17"/>
    <p:sldId id="644" r:id="rId18"/>
    <p:sldId id="645" r:id="rId19"/>
    <p:sldId id="666" r:id="rId20"/>
    <p:sldId id="671" r:id="rId21"/>
  </p:sldIdLst>
  <p:sldSz cx="9144000" cy="6858000" type="screen4x3"/>
  <p:notesSz cx="6858000" cy="9144000"/>
  <p:defaultTextStyle>
    <a:defPPr>
      <a:defRPr lang="it-IT"/>
    </a:defPPr>
    <a:lvl1pPr algn="ctr" rtl="0" fontAlgn="base">
      <a:spcBef>
        <a:spcPct val="0"/>
      </a:spcBef>
      <a:spcAft>
        <a:spcPct val="0"/>
      </a:spcAft>
      <a:buChar char="•"/>
      <a:defRPr sz="2400" kern="1200">
        <a:solidFill>
          <a:srgbClr val="00CC00"/>
        </a:solidFill>
        <a:latin typeface="Arial Black" pitchFamily="-1" charset="0"/>
        <a:ea typeface="ＭＳ Ｐゴシック" pitchFamily="-1" charset="-128"/>
        <a:cs typeface="ＭＳ Ｐゴシック" pitchFamily="-1" charset="-128"/>
      </a:defRPr>
    </a:lvl1pPr>
    <a:lvl2pPr marL="455613" indent="1588" algn="ctr" rtl="0" fontAlgn="base">
      <a:spcBef>
        <a:spcPct val="0"/>
      </a:spcBef>
      <a:spcAft>
        <a:spcPct val="0"/>
      </a:spcAft>
      <a:buChar char="•"/>
      <a:defRPr sz="2400" kern="1200">
        <a:solidFill>
          <a:srgbClr val="00CC00"/>
        </a:solidFill>
        <a:latin typeface="Arial Black" pitchFamily="-1" charset="0"/>
        <a:ea typeface="ＭＳ Ｐゴシック" pitchFamily="-1" charset="-128"/>
        <a:cs typeface="ＭＳ Ｐゴシック" pitchFamily="-1" charset="-128"/>
      </a:defRPr>
    </a:lvl2pPr>
    <a:lvl3pPr marL="912813" indent="1588" algn="ctr" rtl="0" fontAlgn="base">
      <a:spcBef>
        <a:spcPct val="0"/>
      </a:spcBef>
      <a:spcAft>
        <a:spcPct val="0"/>
      </a:spcAft>
      <a:buChar char="•"/>
      <a:defRPr sz="2400" kern="1200">
        <a:solidFill>
          <a:srgbClr val="00CC00"/>
        </a:solidFill>
        <a:latin typeface="Arial Black" pitchFamily="-1" charset="0"/>
        <a:ea typeface="ＭＳ Ｐゴシック" pitchFamily="-1" charset="-128"/>
        <a:cs typeface="ＭＳ Ｐゴシック" pitchFamily="-1" charset="-128"/>
      </a:defRPr>
    </a:lvl3pPr>
    <a:lvl4pPr marL="1370013" indent="1588" algn="ctr" rtl="0" fontAlgn="base">
      <a:spcBef>
        <a:spcPct val="0"/>
      </a:spcBef>
      <a:spcAft>
        <a:spcPct val="0"/>
      </a:spcAft>
      <a:buChar char="•"/>
      <a:defRPr sz="2400" kern="1200">
        <a:solidFill>
          <a:srgbClr val="00CC00"/>
        </a:solidFill>
        <a:latin typeface="Arial Black" pitchFamily="-1" charset="0"/>
        <a:ea typeface="ＭＳ Ｐゴシック" pitchFamily="-1" charset="-128"/>
        <a:cs typeface="ＭＳ Ｐゴシック" pitchFamily="-1" charset="-128"/>
      </a:defRPr>
    </a:lvl4pPr>
    <a:lvl5pPr marL="1827213" indent="1588" algn="ctr" rtl="0" fontAlgn="base">
      <a:spcBef>
        <a:spcPct val="0"/>
      </a:spcBef>
      <a:spcAft>
        <a:spcPct val="0"/>
      </a:spcAft>
      <a:buChar char="•"/>
      <a:defRPr sz="2400" kern="1200">
        <a:solidFill>
          <a:srgbClr val="00CC00"/>
        </a:solidFill>
        <a:latin typeface="Arial Black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sz="2400" kern="1200">
        <a:solidFill>
          <a:srgbClr val="00CC00"/>
        </a:solidFill>
        <a:latin typeface="Arial Black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sz="2400" kern="1200">
        <a:solidFill>
          <a:srgbClr val="00CC00"/>
        </a:solidFill>
        <a:latin typeface="Arial Black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sz="2400" kern="1200">
        <a:solidFill>
          <a:srgbClr val="00CC00"/>
        </a:solidFill>
        <a:latin typeface="Arial Black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sz="2400" kern="1200">
        <a:solidFill>
          <a:srgbClr val="00CC00"/>
        </a:solidFill>
        <a:latin typeface="Arial Black" pitchFamily="-1" charset="0"/>
        <a:ea typeface="ＭＳ Ｐゴシック" pitchFamily="-1" charset="-128"/>
        <a:cs typeface="ＭＳ Ｐゴシック" pitchFamily="-1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008000"/>
    <a:srgbClr val="0033CC"/>
    <a:srgbClr val="81D5FF"/>
    <a:srgbClr val="0000CC"/>
    <a:srgbClr val="A50021"/>
    <a:srgbClr val="FFFF00"/>
    <a:srgbClr val="500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0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solidFill>
                  <a:schemeClr val="tx1"/>
                </a:solidFill>
                <a:latin typeface="Tahoma" pitchFamily="-1" charset="0"/>
              </a:defRPr>
            </a:lvl1pPr>
          </a:lstStyle>
          <a:p>
            <a:fld id="{E41C8209-8E79-6C47-83BA-07D521736CBA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6414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solidFill>
                  <a:schemeClr val="tx1"/>
                </a:solidFill>
                <a:latin typeface="Tahoma" pitchFamily="-1" charset="0"/>
              </a:defRPr>
            </a:lvl1pPr>
          </a:lstStyle>
          <a:p>
            <a:fld id="{95554217-7A24-FF4F-96D8-BA4C427E1571}" type="slidenum">
              <a:rPr lang="en-GB"/>
              <a:pPr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126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5738" algn="l" defTabSz="9142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6" algn="l" defTabSz="9142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4" algn="l" defTabSz="9142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2" algn="l" defTabSz="9142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2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12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E0957F-3530-234D-98E1-BE906213B322}" type="slidenum">
              <a:rPr lang="en-GB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4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5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CADF3-C212-C74E-BF28-A0A10FECF34F}" type="slidenum">
              <a:rPr lang="en-GB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560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38E8D6-A328-2C46-82B7-440BFE351E03}" type="slidenum">
              <a:rPr lang="en-GB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7651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DD10F7-90CE-484A-B8BF-7A1EE40F6281}" type="slidenum">
              <a:rPr lang="en-GB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8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699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1E1242-BFEF-C445-81E8-4A6A264C70DC}" type="slidenum">
              <a:rPr lang="en-GB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174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20BB0B-261F-D344-8E2C-B6E367A5E779}" type="slidenum">
              <a:rPr lang="en-GB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4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795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9970D2-99DA-7741-B83A-2EFDF2B9040C}" type="slidenum">
              <a:rPr lang="en-GB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A55856-FAAD-2E49-A40E-AF6112774897}" type="slidenum">
              <a:rPr lang="it-IT"/>
              <a:pPr/>
              <a:t>17</a:t>
            </a:fld>
            <a:endParaRPr lang="it-IT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D861DF-CD32-234A-87AD-C928A6BD74F4}" type="slidenum">
              <a:rPr lang="it-IT"/>
              <a:pPr/>
              <a:t>18</a:t>
            </a:fld>
            <a:endParaRPr lang="it-IT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096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41A549-3612-4847-9506-3103AF2AB325}" type="slidenum">
              <a:rPr lang="en-GB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0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3011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2C9620-1147-8B4B-BCED-FD3F7B01411D}" type="slidenum">
              <a:rPr lang="en-GB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0B8147-21B1-A44C-AC64-682902579C36}" type="slidenum">
              <a:rPr lang="en-GB"/>
              <a:pPr/>
              <a:t>2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pPr eaLnBrk="1" hangingPunct="1"/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8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219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7A6A5-8DB5-C447-B27D-1E6328BE0EC5}" type="slidenum">
              <a:rPr lang="en-GB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050F05-30F9-3F44-9922-4390007CB738}" type="slidenum">
              <a:rPr lang="it-IT"/>
              <a:pPr/>
              <a:t>4</a:t>
            </a:fld>
            <a:endParaRPr lang="it-IT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0E1861-CDF0-084E-9C17-72C1C13C29A0}" type="slidenum">
              <a:rPr lang="it-IT"/>
              <a:pPr/>
              <a:t>5</a:t>
            </a:fld>
            <a:endParaRPr lang="it-IT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D20036-D4F5-9E49-B795-053EE131B7A6}" type="slidenum">
              <a:rPr lang="it-IT"/>
              <a:pPr/>
              <a:t>6</a:t>
            </a:fld>
            <a:endParaRPr lang="it-IT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7411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9C2B5C-3BA8-324C-98DC-DE5A71E4F203}" type="slidenum">
              <a:rPr lang="en-GB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0BBCC-E78A-7D46-B504-EB01E5167B62}" type="slidenum">
              <a:rPr lang="it-IT"/>
              <a:pPr/>
              <a:t>8</a:t>
            </a:fld>
            <a:endParaRPr lang="it-IT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150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D2C12-A5D0-DB45-BAA8-9FF609F4D43B}" type="slidenum">
              <a:rPr lang="en-GB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Aicq marchio triveneta"/>
          <p:cNvPicPr>
            <a:picLocks noChangeAspect="1" noChangeArrowheads="1"/>
          </p:cNvPicPr>
          <p:nvPr userDrawn="1"/>
        </p:nvPicPr>
        <p:blipFill>
          <a:blip r:embed="rId2"/>
          <a:srcRect b="12674"/>
          <a:stretch>
            <a:fillRect/>
          </a:stretch>
        </p:blipFill>
        <p:spPr bwMode="auto">
          <a:xfrm>
            <a:off x="8172450" y="6284913"/>
            <a:ext cx="93662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395288" y="765175"/>
            <a:ext cx="8291512" cy="0"/>
          </a:xfrm>
          <a:prstGeom prst="line">
            <a:avLst/>
          </a:prstGeom>
          <a:noFill/>
          <a:ln w="4445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395288" y="6381750"/>
            <a:ext cx="8291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7" name="Rectangle 15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L</a:t>
            </a:r>
            <a:r>
              <a:rPr lang="ja-JP" alt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autovalutazione delle scuole secondo il modello CAF</a:t>
            </a:r>
            <a:endParaRPr lang="it-IT" sz="1200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" name="Rectangle 18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C7F000CF-2C6F-9440-95A7-8A30D61692FE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9" name="Rectangle 20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spAutoFit/>
          </a:bodyPr>
          <a:lstStyle/>
          <a:p>
            <a:pPr>
              <a:buFontTx/>
              <a:buNone/>
              <a:defRPr/>
            </a:pPr>
            <a:r>
              <a:rPr lang="it-IT" sz="12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Il Modello CAF – Generalità e struttura</a:t>
            </a:r>
          </a:p>
        </p:txBody>
      </p:sp>
      <p:sp>
        <p:nvSpPr>
          <p:cNvPr id="10" name="Rectangle 22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3BC1BC88-7543-A14E-954D-EA969D528CAD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  <a:prstGeom prst="rect">
            <a:avLst/>
          </a:prstGeom>
        </p:spPr>
        <p:txBody>
          <a:bodyPr lIns="91429" tIns="45715" rIns="91429" bIns="45715"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  <a:prstGeom prst="rect">
            <a:avLst/>
          </a:prstGeom>
        </p:spPr>
        <p:txBody>
          <a:bodyPr lIns="91429" tIns="45715" rIns="91429" bIns="45715" anchor="b"/>
          <a:lstStyle>
            <a:lvl1pPr marL="0" indent="0">
              <a:buNone/>
              <a:defRPr sz="2000"/>
            </a:lvl1pPr>
            <a:lvl2pPr marL="457148" indent="0">
              <a:buNone/>
              <a:defRPr sz="1800"/>
            </a:lvl2pPr>
            <a:lvl3pPr marL="914295" indent="0">
              <a:buNone/>
              <a:defRPr sz="1600"/>
            </a:lvl3pPr>
            <a:lvl4pPr marL="1371443" indent="0">
              <a:buNone/>
              <a:defRPr sz="1400"/>
            </a:lvl4pPr>
            <a:lvl5pPr marL="1828591" indent="0">
              <a:buNone/>
              <a:defRPr sz="1400"/>
            </a:lvl5pPr>
            <a:lvl6pPr marL="2285738" indent="0">
              <a:buNone/>
              <a:defRPr sz="1400"/>
            </a:lvl6pPr>
            <a:lvl7pPr marL="2742886" indent="0">
              <a:buNone/>
              <a:defRPr sz="1400"/>
            </a:lvl7pPr>
            <a:lvl8pPr marL="3200034" indent="0">
              <a:buNone/>
              <a:defRPr sz="1400"/>
            </a:lvl8pPr>
            <a:lvl9pPr marL="3657182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Aicq marchio triveneta"/>
          <p:cNvPicPr>
            <a:picLocks noChangeAspect="1" noChangeArrowheads="1"/>
          </p:cNvPicPr>
          <p:nvPr userDrawn="1"/>
        </p:nvPicPr>
        <p:blipFill>
          <a:blip r:embed="rId2"/>
          <a:srcRect b="12674"/>
          <a:stretch>
            <a:fillRect/>
          </a:stretch>
        </p:blipFill>
        <p:spPr bwMode="auto">
          <a:xfrm>
            <a:off x="8172450" y="6284913"/>
            <a:ext cx="93662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Line 7"/>
          <p:cNvSpPr>
            <a:spLocks noChangeShapeType="1"/>
          </p:cNvSpPr>
          <p:nvPr userDrawn="1"/>
        </p:nvSpPr>
        <p:spPr bwMode="auto">
          <a:xfrm>
            <a:off x="395288" y="765175"/>
            <a:ext cx="8291512" cy="0"/>
          </a:xfrm>
          <a:prstGeom prst="line">
            <a:avLst/>
          </a:prstGeom>
          <a:noFill/>
          <a:ln w="4445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395288" y="6381750"/>
            <a:ext cx="8291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5" name="Rectangle 15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L</a:t>
            </a:r>
            <a:r>
              <a:rPr lang="ja-JP" alt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autovalutazione delle scuole secondo il modello CAF</a:t>
            </a:r>
            <a:endParaRPr lang="it-IT" sz="1200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AF063BA2-8F68-E249-A741-D857D086D3B0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" name="Rectangle 20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spAutoFit/>
          </a:bodyPr>
          <a:lstStyle/>
          <a:p>
            <a:pPr>
              <a:buFontTx/>
              <a:buNone/>
              <a:defRPr/>
            </a:pPr>
            <a:r>
              <a:rPr lang="it-IT" sz="12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Il Modello CAF – Generalità e struttura</a:t>
            </a:r>
          </a:p>
        </p:txBody>
      </p:sp>
      <p:sp>
        <p:nvSpPr>
          <p:cNvPr id="8" name="Rectangle 22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775B66BB-BD82-5B4D-A446-2E4E9D777C67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Aicq marchio triveneta"/>
          <p:cNvPicPr>
            <a:picLocks noChangeAspect="1" noChangeArrowheads="1"/>
          </p:cNvPicPr>
          <p:nvPr userDrawn="1"/>
        </p:nvPicPr>
        <p:blipFill>
          <a:blip r:embed="rId2"/>
          <a:srcRect b="12674"/>
          <a:stretch>
            <a:fillRect/>
          </a:stretch>
        </p:blipFill>
        <p:spPr bwMode="auto">
          <a:xfrm>
            <a:off x="8172450" y="6284913"/>
            <a:ext cx="93662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ine 7"/>
          <p:cNvSpPr>
            <a:spLocks noChangeShapeType="1"/>
          </p:cNvSpPr>
          <p:nvPr userDrawn="1"/>
        </p:nvSpPr>
        <p:spPr bwMode="auto">
          <a:xfrm>
            <a:off x="395288" y="765175"/>
            <a:ext cx="8291512" cy="0"/>
          </a:xfrm>
          <a:prstGeom prst="line">
            <a:avLst/>
          </a:prstGeom>
          <a:noFill/>
          <a:ln w="4445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395288" y="6381750"/>
            <a:ext cx="8291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L</a:t>
            </a:r>
            <a:r>
              <a:rPr lang="ja-JP" alt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autovalutazione delle scuole secondo il modello CAF</a:t>
            </a:r>
            <a:endParaRPr lang="it-IT" sz="1200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AE09BD29-9716-7840-8565-588DCDA81D61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spAutoFit/>
          </a:bodyPr>
          <a:lstStyle/>
          <a:p>
            <a:pPr>
              <a:buFontTx/>
              <a:buNone/>
              <a:defRPr/>
            </a:pPr>
            <a:r>
              <a:rPr lang="it-IT" sz="12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Il Modello CAF – Generalità e struttura</a:t>
            </a:r>
          </a:p>
        </p:txBody>
      </p:sp>
      <p:sp>
        <p:nvSpPr>
          <p:cNvPr id="9" name="Rectangle 22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27AAB1D1-CE53-5B4C-A482-D9480C33740A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Aicq marchio triveneta"/>
          <p:cNvPicPr>
            <a:picLocks noChangeAspect="1" noChangeArrowheads="1"/>
          </p:cNvPicPr>
          <p:nvPr userDrawn="1"/>
        </p:nvPicPr>
        <p:blipFill>
          <a:blip r:embed="rId2"/>
          <a:srcRect b="12674"/>
          <a:stretch>
            <a:fillRect/>
          </a:stretch>
        </p:blipFill>
        <p:spPr bwMode="auto">
          <a:xfrm>
            <a:off x="8172450" y="6284913"/>
            <a:ext cx="93662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395288" y="765175"/>
            <a:ext cx="8291512" cy="0"/>
          </a:xfrm>
          <a:prstGeom prst="line">
            <a:avLst/>
          </a:prstGeom>
          <a:noFill/>
          <a:ln w="4445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7" name="Line 14"/>
          <p:cNvSpPr>
            <a:spLocks noChangeShapeType="1"/>
          </p:cNvSpPr>
          <p:nvPr userDrawn="1"/>
        </p:nvSpPr>
        <p:spPr bwMode="auto">
          <a:xfrm>
            <a:off x="395288" y="6381750"/>
            <a:ext cx="8291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8" name="Rectangle 15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L</a:t>
            </a:r>
            <a:r>
              <a:rPr lang="ja-JP" alt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autovalutazione delle scuole secondo il modello CAF</a:t>
            </a:r>
            <a:endParaRPr lang="it-IT" sz="1200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B0447509-F33C-2644-9BB6-A069FB6150C2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" name="Rectangle 20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spAutoFit/>
          </a:bodyPr>
          <a:lstStyle/>
          <a:p>
            <a:pPr>
              <a:buFontTx/>
              <a:buNone/>
              <a:defRPr/>
            </a:pPr>
            <a:r>
              <a:rPr lang="it-IT" sz="12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Il Modello CAF – Generalità e struttura</a:t>
            </a:r>
          </a:p>
        </p:txBody>
      </p:sp>
      <p:sp>
        <p:nvSpPr>
          <p:cNvPr id="11" name="Rectangle 22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9425ED08-974B-7A4B-BCD6-EFC21A9B6FE2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43000"/>
          </a:xfrm>
          <a:prstGeom prst="rect">
            <a:avLst/>
          </a:prstGeom>
        </p:spPr>
        <p:txBody>
          <a:bodyPr lIns="91429" tIns="45715" rIns="91429" bIns="45715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1" y="1600201"/>
            <a:ext cx="4038600" cy="4525963"/>
          </a:xfrm>
          <a:prstGeom prst="rect">
            <a:avLst/>
          </a:prstGeom>
        </p:spPr>
        <p:txBody>
          <a:bodyPr lIns="91429" tIns="45715" rIns="91429" bIns="45715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 lIns="91429" tIns="45715" rIns="91429" bIns="45715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Aicq marchio triveneta"/>
          <p:cNvPicPr>
            <a:picLocks noChangeAspect="1" noChangeArrowheads="1"/>
          </p:cNvPicPr>
          <p:nvPr userDrawn="1"/>
        </p:nvPicPr>
        <p:blipFill>
          <a:blip r:embed="rId2"/>
          <a:srcRect b="12674"/>
          <a:stretch>
            <a:fillRect/>
          </a:stretch>
        </p:blipFill>
        <p:spPr bwMode="auto">
          <a:xfrm>
            <a:off x="8172450" y="6284913"/>
            <a:ext cx="93662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7"/>
          <p:cNvSpPr>
            <a:spLocks noChangeShapeType="1"/>
          </p:cNvSpPr>
          <p:nvPr userDrawn="1"/>
        </p:nvSpPr>
        <p:spPr bwMode="auto">
          <a:xfrm>
            <a:off x="395288" y="765175"/>
            <a:ext cx="8291512" cy="0"/>
          </a:xfrm>
          <a:prstGeom prst="line">
            <a:avLst/>
          </a:prstGeom>
          <a:noFill/>
          <a:ln w="4445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9" name="Line 14"/>
          <p:cNvSpPr>
            <a:spLocks noChangeShapeType="1"/>
          </p:cNvSpPr>
          <p:nvPr userDrawn="1"/>
        </p:nvSpPr>
        <p:spPr bwMode="auto">
          <a:xfrm>
            <a:off x="395288" y="6381750"/>
            <a:ext cx="8291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0" name="Rectangle 15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L</a:t>
            </a:r>
            <a:r>
              <a:rPr lang="ja-JP" alt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autovalutazione delle scuole secondo il modello CAF</a:t>
            </a:r>
            <a:endParaRPr lang="it-IT" sz="1200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1" name="Rectangle 18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B83DDD5A-1F7B-EC4A-85CB-DCA46C9328E0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2" name="Rectangle 20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spAutoFit/>
          </a:bodyPr>
          <a:lstStyle/>
          <a:p>
            <a:pPr>
              <a:buFontTx/>
              <a:buNone/>
              <a:defRPr/>
            </a:pPr>
            <a:r>
              <a:rPr lang="it-IT" sz="12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Il Modello CAF – Generalità e struttura</a:t>
            </a:r>
          </a:p>
        </p:txBody>
      </p:sp>
      <p:sp>
        <p:nvSpPr>
          <p:cNvPr id="13" name="Rectangle 22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A3B4EBED-EE4B-1C4A-8D4D-80CD856033C9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43000"/>
          </a:xfrm>
          <a:prstGeom prst="rect">
            <a:avLst/>
          </a:prstGeom>
        </p:spPr>
        <p:txBody>
          <a:bodyPr lIns="91429" tIns="45715" rIns="91429" bIns="45715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lIns="91429" tIns="45715" rIns="91429" bIns="45715" anchor="b"/>
          <a:lstStyle>
            <a:lvl1pPr marL="0" indent="0">
              <a:buNone/>
              <a:defRPr sz="2400" b="1"/>
            </a:lvl1pPr>
            <a:lvl2pPr marL="457148" indent="0">
              <a:buNone/>
              <a:defRPr sz="2000" b="1"/>
            </a:lvl2pPr>
            <a:lvl3pPr marL="914295" indent="0">
              <a:buNone/>
              <a:defRPr sz="1800" b="1"/>
            </a:lvl3pPr>
            <a:lvl4pPr marL="1371443" indent="0">
              <a:buNone/>
              <a:defRPr sz="1600" b="1"/>
            </a:lvl4pPr>
            <a:lvl5pPr marL="1828591" indent="0">
              <a:buNone/>
              <a:defRPr sz="1600" b="1"/>
            </a:lvl5pPr>
            <a:lvl6pPr marL="2285738" indent="0">
              <a:buNone/>
              <a:defRPr sz="1600" b="1"/>
            </a:lvl6pPr>
            <a:lvl7pPr marL="2742886" indent="0">
              <a:buNone/>
              <a:defRPr sz="1600" b="1"/>
            </a:lvl7pPr>
            <a:lvl8pPr marL="3200034" indent="0">
              <a:buNone/>
              <a:defRPr sz="1600" b="1"/>
            </a:lvl8pPr>
            <a:lvl9pPr marL="3657182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6"/>
            <a:ext cx="4040188" cy="3951288"/>
          </a:xfrm>
          <a:prstGeom prst="rect">
            <a:avLst/>
          </a:prstGeom>
        </p:spPr>
        <p:txBody>
          <a:bodyPr lIns="91429" tIns="45715" rIns="91429" bIns="45715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lIns="91429" tIns="45715" rIns="91429" bIns="45715" anchor="b"/>
          <a:lstStyle>
            <a:lvl1pPr marL="0" indent="0">
              <a:buNone/>
              <a:defRPr sz="2400" b="1"/>
            </a:lvl1pPr>
            <a:lvl2pPr marL="457148" indent="0">
              <a:buNone/>
              <a:defRPr sz="2000" b="1"/>
            </a:lvl2pPr>
            <a:lvl3pPr marL="914295" indent="0">
              <a:buNone/>
              <a:defRPr sz="1800" b="1"/>
            </a:lvl3pPr>
            <a:lvl4pPr marL="1371443" indent="0">
              <a:buNone/>
              <a:defRPr sz="1600" b="1"/>
            </a:lvl4pPr>
            <a:lvl5pPr marL="1828591" indent="0">
              <a:buNone/>
              <a:defRPr sz="1600" b="1"/>
            </a:lvl5pPr>
            <a:lvl6pPr marL="2285738" indent="0">
              <a:buNone/>
              <a:defRPr sz="1600" b="1"/>
            </a:lvl6pPr>
            <a:lvl7pPr marL="2742886" indent="0">
              <a:buNone/>
              <a:defRPr sz="1600" b="1"/>
            </a:lvl7pPr>
            <a:lvl8pPr marL="3200034" indent="0">
              <a:buNone/>
              <a:defRPr sz="1600" b="1"/>
            </a:lvl8pPr>
            <a:lvl9pPr marL="3657182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5" cy="3951288"/>
          </a:xfrm>
          <a:prstGeom prst="rect">
            <a:avLst/>
          </a:prstGeom>
        </p:spPr>
        <p:txBody>
          <a:bodyPr lIns="91429" tIns="45715" rIns="91429" bIns="45715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Aicq marchio triveneta"/>
          <p:cNvPicPr>
            <a:picLocks noChangeAspect="1" noChangeArrowheads="1"/>
          </p:cNvPicPr>
          <p:nvPr userDrawn="1"/>
        </p:nvPicPr>
        <p:blipFill>
          <a:blip r:embed="rId2"/>
          <a:srcRect b="12674"/>
          <a:stretch>
            <a:fillRect/>
          </a:stretch>
        </p:blipFill>
        <p:spPr bwMode="auto">
          <a:xfrm>
            <a:off x="8172450" y="6284913"/>
            <a:ext cx="93662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ine 7"/>
          <p:cNvSpPr>
            <a:spLocks noChangeShapeType="1"/>
          </p:cNvSpPr>
          <p:nvPr userDrawn="1"/>
        </p:nvSpPr>
        <p:spPr bwMode="auto">
          <a:xfrm>
            <a:off x="395288" y="765175"/>
            <a:ext cx="8291512" cy="0"/>
          </a:xfrm>
          <a:prstGeom prst="line">
            <a:avLst/>
          </a:prstGeom>
          <a:noFill/>
          <a:ln w="4445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395288" y="6381750"/>
            <a:ext cx="8291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L</a:t>
            </a:r>
            <a:r>
              <a:rPr lang="ja-JP" alt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autovalutazione delle scuole secondo il modello CAF</a:t>
            </a:r>
            <a:endParaRPr lang="it-IT" sz="1200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89F7825A-2A94-E145-A5E7-8C2A1AFA8ABB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spAutoFit/>
          </a:bodyPr>
          <a:lstStyle/>
          <a:p>
            <a:pPr>
              <a:buFontTx/>
              <a:buNone/>
              <a:defRPr/>
            </a:pPr>
            <a:r>
              <a:rPr lang="it-IT" sz="12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Il Modello CAF – Generalità e struttura</a:t>
            </a:r>
          </a:p>
        </p:txBody>
      </p:sp>
      <p:sp>
        <p:nvSpPr>
          <p:cNvPr id="9" name="Rectangle 22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80D25B17-3DB2-104E-9638-4447783BF98D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Aicq marchio triveneta"/>
          <p:cNvPicPr>
            <a:picLocks noChangeAspect="1" noChangeArrowheads="1"/>
          </p:cNvPicPr>
          <p:nvPr userDrawn="1"/>
        </p:nvPicPr>
        <p:blipFill>
          <a:blip r:embed="rId2"/>
          <a:srcRect b="12674"/>
          <a:stretch>
            <a:fillRect/>
          </a:stretch>
        </p:blipFill>
        <p:spPr bwMode="auto">
          <a:xfrm>
            <a:off x="8172450" y="6284913"/>
            <a:ext cx="93662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395288" y="765175"/>
            <a:ext cx="8291512" cy="0"/>
          </a:xfrm>
          <a:prstGeom prst="line">
            <a:avLst/>
          </a:prstGeom>
          <a:noFill/>
          <a:ln w="4445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7" name="Line 14"/>
          <p:cNvSpPr>
            <a:spLocks noChangeShapeType="1"/>
          </p:cNvSpPr>
          <p:nvPr userDrawn="1"/>
        </p:nvSpPr>
        <p:spPr bwMode="auto">
          <a:xfrm>
            <a:off x="395288" y="6381750"/>
            <a:ext cx="8291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8" name="Rectangle 15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L</a:t>
            </a:r>
            <a:r>
              <a:rPr lang="ja-JP" alt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autovalutazione delle scuole secondo il modello CAF</a:t>
            </a:r>
            <a:endParaRPr lang="it-IT" sz="1200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329CDEA3-D61B-3448-ADE0-CE06F6BEB686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" name="Rectangle 20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spAutoFit/>
          </a:bodyPr>
          <a:lstStyle/>
          <a:p>
            <a:pPr>
              <a:buFontTx/>
              <a:buNone/>
              <a:defRPr/>
            </a:pPr>
            <a:r>
              <a:rPr lang="it-IT" sz="12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Il Modello CAF – Generalità e struttura</a:t>
            </a:r>
          </a:p>
        </p:txBody>
      </p:sp>
      <p:sp>
        <p:nvSpPr>
          <p:cNvPr id="11" name="Rectangle 22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24205F5A-A82D-6546-91B0-A8200FB4F17B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lIns="91429" tIns="45715" rIns="91429" bIns="45715"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  <a:prstGeom prst="rect">
            <a:avLst/>
          </a:prstGeom>
        </p:spPr>
        <p:txBody>
          <a:bodyPr lIns="91429" tIns="45715" rIns="91429" bIns="45715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  <a:prstGeom prst="rect">
            <a:avLst/>
          </a:prstGeom>
        </p:spPr>
        <p:txBody>
          <a:bodyPr lIns="91429" tIns="45715" rIns="91429" bIns="45715"/>
          <a:lstStyle>
            <a:lvl1pPr marL="0" indent="0">
              <a:buNone/>
              <a:defRPr sz="1400"/>
            </a:lvl1pPr>
            <a:lvl2pPr marL="457148" indent="0">
              <a:buNone/>
              <a:defRPr sz="1200"/>
            </a:lvl2pPr>
            <a:lvl3pPr marL="914295" indent="0">
              <a:buNone/>
              <a:defRPr sz="1000"/>
            </a:lvl3pPr>
            <a:lvl4pPr marL="1371443" indent="0">
              <a:buNone/>
              <a:defRPr sz="900"/>
            </a:lvl4pPr>
            <a:lvl5pPr marL="1828591" indent="0">
              <a:buNone/>
              <a:defRPr sz="900"/>
            </a:lvl5pPr>
            <a:lvl6pPr marL="2285738" indent="0">
              <a:buNone/>
              <a:defRPr sz="900"/>
            </a:lvl6pPr>
            <a:lvl7pPr marL="2742886" indent="0">
              <a:buNone/>
              <a:defRPr sz="900"/>
            </a:lvl7pPr>
            <a:lvl8pPr marL="3200034" indent="0">
              <a:buNone/>
              <a:defRPr sz="900"/>
            </a:lvl8pPr>
            <a:lvl9pPr marL="3657182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Aicq marchio triveneta"/>
          <p:cNvPicPr>
            <a:picLocks noChangeAspect="1" noChangeArrowheads="1"/>
          </p:cNvPicPr>
          <p:nvPr userDrawn="1"/>
        </p:nvPicPr>
        <p:blipFill>
          <a:blip r:embed="rId2"/>
          <a:srcRect b="12674"/>
          <a:stretch>
            <a:fillRect/>
          </a:stretch>
        </p:blipFill>
        <p:spPr bwMode="auto">
          <a:xfrm>
            <a:off x="8172450" y="6284913"/>
            <a:ext cx="93662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ine 7"/>
          <p:cNvSpPr>
            <a:spLocks noChangeShapeType="1"/>
          </p:cNvSpPr>
          <p:nvPr userDrawn="1"/>
        </p:nvSpPr>
        <p:spPr bwMode="auto">
          <a:xfrm>
            <a:off x="395288" y="765175"/>
            <a:ext cx="8291512" cy="0"/>
          </a:xfrm>
          <a:prstGeom prst="line">
            <a:avLst/>
          </a:prstGeom>
          <a:noFill/>
          <a:ln w="4445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395288" y="6381750"/>
            <a:ext cx="8291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L</a:t>
            </a:r>
            <a:r>
              <a:rPr lang="ja-JP" alt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autovalutazione delle scuole secondo il modello CAF</a:t>
            </a:r>
            <a:endParaRPr lang="it-IT" sz="1200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450B6B85-C25C-2F45-8050-FA7958A67B0F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spAutoFit/>
          </a:bodyPr>
          <a:lstStyle/>
          <a:p>
            <a:pPr>
              <a:buFontTx/>
              <a:buNone/>
              <a:defRPr/>
            </a:pPr>
            <a:r>
              <a:rPr lang="it-IT" sz="12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Il Modello CAF – Generalità e struttura</a:t>
            </a:r>
          </a:p>
        </p:txBody>
      </p:sp>
      <p:sp>
        <p:nvSpPr>
          <p:cNvPr id="9" name="Rectangle 22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3BF37322-FBCD-C247-ABAC-6BA62B138BBD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43000"/>
          </a:xfrm>
          <a:prstGeom prst="rect">
            <a:avLst/>
          </a:prstGeom>
        </p:spPr>
        <p:txBody>
          <a:bodyPr lIns="91429" tIns="45715" rIns="91429" bIns="45715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Aicq marchio triveneta"/>
          <p:cNvPicPr>
            <a:picLocks noChangeAspect="1" noChangeArrowheads="1"/>
          </p:cNvPicPr>
          <p:nvPr userDrawn="1"/>
        </p:nvPicPr>
        <p:blipFill>
          <a:blip r:embed="rId2"/>
          <a:srcRect b="12674"/>
          <a:stretch>
            <a:fillRect/>
          </a:stretch>
        </p:blipFill>
        <p:spPr bwMode="auto">
          <a:xfrm>
            <a:off x="8172450" y="6284913"/>
            <a:ext cx="93662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395288" y="765175"/>
            <a:ext cx="8291512" cy="0"/>
          </a:xfrm>
          <a:prstGeom prst="line">
            <a:avLst/>
          </a:prstGeom>
          <a:noFill/>
          <a:ln w="4445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7" name="Line 14"/>
          <p:cNvSpPr>
            <a:spLocks noChangeShapeType="1"/>
          </p:cNvSpPr>
          <p:nvPr userDrawn="1"/>
        </p:nvSpPr>
        <p:spPr bwMode="auto">
          <a:xfrm>
            <a:off x="395288" y="6381750"/>
            <a:ext cx="8291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8" name="Rectangle 15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L</a:t>
            </a:r>
            <a:r>
              <a:rPr lang="ja-JP" alt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autovalutazione delle scuole secondo il modello CAF</a:t>
            </a:r>
            <a:endParaRPr lang="it-IT" sz="1200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D3B5AF5D-8648-334F-B6E0-82FAE09A8BD9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" name="Rectangle 20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spAutoFit/>
          </a:bodyPr>
          <a:lstStyle/>
          <a:p>
            <a:pPr>
              <a:buFontTx/>
              <a:buNone/>
              <a:defRPr/>
            </a:pPr>
            <a:r>
              <a:rPr lang="it-IT" sz="12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Il Modello CAF – Generalità e struttura</a:t>
            </a:r>
          </a:p>
        </p:txBody>
      </p:sp>
      <p:sp>
        <p:nvSpPr>
          <p:cNvPr id="11" name="Rectangle 22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49F1D9E1-B6F7-244A-8716-B7BAC0A492F0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lIns="91429" tIns="45715" rIns="91429" bIns="45715"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429" tIns="45715" rIns="91429" bIns="45715"/>
          <a:lstStyle>
            <a:lvl1pPr marL="0" indent="0">
              <a:buNone/>
              <a:defRPr sz="3200"/>
            </a:lvl1pPr>
            <a:lvl2pPr marL="457148" indent="0">
              <a:buNone/>
              <a:defRPr sz="2800"/>
            </a:lvl2pPr>
            <a:lvl3pPr marL="914295" indent="0">
              <a:buNone/>
              <a:defRPr sz="2400"/>
            </a:lvl3pPr>
            <a:lvl4pPr marL="1371443" indent="0">
              <a:buNone/>
              <a:defRPr sz="2000"/>
            </a:lvl4pPr>
            <a:lvl5pPr marL="1828591" indent="0">
              <a:buNone/>
              <a:defRPr sz="2000"/>
            </a:lvl5pPr>
            <a:lvl6pPr marL="2285738" indent="0">
              <a:buNone/>
              <a:defRPr sz="2000"/>
            </a:lvl6pPr>
            <a:lvl7pPr marL="2742886" indent="0">
              <a:buNone/>
              <a:defRPr sz="2000"/>
            </a:lvl7pPr>
            <a:lvl8pPr marL="3200034" indent="0">
              <a:buNone/>
              <a:defRPr sz="2000"/>
            </a:lvl8pPr>
            <a:lvl9pPr marL="3657182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 lIns="91429" tIns="45715" rIns="91429" bIns="45715"/>
          <a:lstStyle>
            <a:lvl1pPr marL="0" indent="0">
              <a:buNone/>
              <a:defRPr sz="1400"/>
            </a:lvl1pPr>
            <a:lvl2pPr marL="457148" indent="0">
              <a:buNone/>
              <a:defRPr sz="1200"/>
            </a:lvl2pPr>
            <a:lvl3pPr marL="914295" indent="0">
              <a:buNone/>
              <a:defRPr sz="1000"/>
            </a:lvl3pPr>
            <a:lvl4pPr marL="1371443" indent="0">
              <a:buNone/>
              <a:defRPr sz="900"/>
            </a:lvl4pPr>
            <a:lvl5pPr marL="1828591" indent="0">
              <a:buNone/>
              <a:defRPr sz="900"/>
            </a:lvl5pPr>
            <a:lvl6pPr marL="2285738" indent="0">
              <a:buNone/>
              <a:defRPr sz="900"/>
            </a:lvl6pPr>
            <a:lvl7pPr marL="2742886" indent="0">
              <a:buNone/>
              <a:defRPr sz="900"/>
            </a:lvl7pPr>
            <a:lvl8pPr marL="3200034" indent="0">
              <a:buNone/>
              <a:defRPr sz="900"/>
            </a:lvl8pPr>
            <a:lvl9pPr marL="3657182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Aicq marchio triveneta"/>
          <p:cNvPicPr>
            <a:picLocks noChangeAspect="1" noChangeArrowheads="1"/>
          </p:cNvPicPr>
          <p:nvPr userDrawn="1"/>
        </p:nvPicPr>
        <p:blipFill>
          <a:blip r:embed="rId2"/>
          <a:srcRect b="12674"/>
          <a:stretch>
            <a:fillRect/>
          </a:stretch>
        </p:blipFill>
        <p:spPr bwMode="auto">
          <a:xfrm>
            <a:off x="8172450" y="6284913"/>
            <a:ext cx="93662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395288" y="765175"/>
            <a:ext cx="8291512" cy="0"/>
          </a:xfrm>
          <a:prstGeom prst="line">
            <a:avLst/>
          </a:prstGeom>
          <a:noFill/>
          <a:ln w="4445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395288" y="6381750"/>
            <a:ext cx="8291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7" name="Rectangle 15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L</a:t>
            </a:r>
            <a:r>
              <a:rPr lang="ja-JP" alt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autovalutazione delle scuole secondo il modello CAF</a:t>
            </a:r>
            <a:endParaRPr lang="it-IT" sz="1200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" name="Rectangle 18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8210240D-A492-0949-BEEF-7D47981605F7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9" name="Rectangle 20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spAutoFit/>
          </a:bodyPr>
          <a:lstStyle/>
          <a:p>
            <a:pPr>
              <a:buFontTx/>
              <a:buNone/>
              <a:defRPr/>
            </a:pPr>
            <a:r>
              <a:rPr lang="it-IT" sz="12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Il Modello CAF – Generalità e struttura</a:t>
            </a:r>
          </a:p>
        </p:txBody>
      </p:sp>
      <p:sp>
        <p:nvSpPr>
          <p:cNvPr id="10" name="Rectangle 22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B1EC6290-10D6-3C46-961D-11CEDAF06488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43000"/>
          </a:xfrm>
          <a:prstGeom prst="rect">
            <a:avLst/>
          </a:prstGeom>
        </p:spPr>
        <p:txBody>
          <a:bodyPr lIns="91429" tIns="45715" rIns="91429" bIns="45715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1" y="1600201"/>
            <a:ext cx="8229600" cy="4525963"/>
          </a:xfrm>
          <a:prstGeom prst="rect">
            <a:avLst/>
          </a:prstGeom>
        </p:spPr>
        <p:txBody>
          <a:bodyPr vert="eaVert" lIns="91429" tIns="45715" rIns="91429" bIns="45715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Aicq marchio triveneta"/>
          <p:cNvPicPr>
            <a:picLocks noChangeAspect="1" noChangeArrowheads="1"/>
          </p:cNvPicPr>
          <p:nvPr userDrawn="1"/>
        </p:nvPicPr>
        <p:blipFill>
          <a:blip r:embed="rId2"/>
          <a:srcRect b="12674"/>
          <a:stretch>
            <a:fillRect/>
          </a:stretch>
        </p:blipFill>
        <p:spPr bwMode="auto">
          <a:xfrm>
            <a:off x="8172450" y="6284913"/>
            <a:ext cx="93662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395288" y="765175"/>
            <a:ext cx="8291512" cy="0"/>
          </a:xfrm>
          <a:prstGeom prst="line">
            <a:avLst/>
          </a:prstGeom>
          <a:noFill/>
          <a:ln w="4445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395288" y="6381750"/>
            <a:ext cx="8291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7" name="Rectangle 15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L</a:t>
            </a:r>
            <a:r>
              <a:rPr lang="ja-JP" alt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autovalutazione delle scuole secondo il modello CAF</a:t>
            </a:r>
            <a:endParaRPr lang="it-IT" sz="1200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" name="Rectangle 18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10CCE3EE-86DD-0641-90FE-7707C7EC88B9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9" name="Rectangle 20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spAutoFit/>
          </a:bodyPr>
          <a:lstStyle/>
          <a:p>
            <a:pPr>
              <a:buFontTx/>
              <a:buNone/>
              <a:defRPr/>
            </a:pPr>
            <a:r>
              <a:rPr lang="it-IT" sz="12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Il Modello CAF – Generalità e struttura</a:t>
            </a:r>
          </a:p>
        </p:txBody>
      </p:sp>
      <p:sp>
        <p:nvSpPr>
          <p:cNvPr id="10" name="Rectangle 22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B9D80936-D60F-3448-95D0-5C7919C9480D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 lIns="91429" tIns="45715" rIns="91429" bIns="45715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 lIns="91429" tIns="45715" rIns="91429" bIns="45715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Aicq marchio triveneta"/>
          <p:cNvPicPr>
            <a:picLocks noChangeAspect="1" noChangeArrowheads="1"/>
          </p:cNvPicPr>
          <p:nvPr userDrawn="1"/>
        </p:nvPicPr>
        <p:blipFill>
          <a:blip r:embed="rId13"/>
          <a:srcRect b="12674"/>
          <a:stretch>
            <a:fillRect/>
          </a:stretch>
        </p:blipFill>
        <p:spPr bwMode="auto">
          <a:xfrm>
            <a:off x="8172450" y="6284913"/>
            <a:ext cx="93662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 sz="1400" dirty="0" smtClean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endParaRPr lang="it-IT"/>
          </a:p>
          <a:p>
            <a:pPr>
              <a:defRPr/>
            </a:pPr>
            <a:r>
              <a:rPr lang="it-IT"/>
              <a:t>14 – 15 marzo 2012</a:t>
            </a:r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395288" y="765175"/>
            <a:ext cx="8291512" cy="0"/>
          </a:xfrm>
          <a:prstGeom prst="line">
            <a:avLst/>
          </a:prstGeom>
          <a:noFill/>
          <a:ln w="44450" cmpd="dbl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0" name="Line 14"/>
          <p:cNvSpPr>
            <a:spLocks noChangeShapeType="1"/>
          </p:cNvSpPr>
          <p:nvPr userDrawn="1"/>
        </p:nvSpPr>
        <p:spPr bwMode="auto">
          <a:xfrm>
            <a:off x="395288" y="6381750"/>
            <a:ext cx="8291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Tx/>
              <a:buNone/>
              <a:defRPr/>
            </a:pPr>
            <a:endParaRPr lang="it-IT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1" name="Rectangle 15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L</a:t>
            </a:r>
            <a:r>
              <a:rPr lang="ja-JP" altLang="it-IT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sz="1200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autovalutazione delle scuole secondo il modello CAF</a:t>
            </a:r>
            <a:endParaRPr lang="it-IT" sz="1200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6914F3B8-DC51-1048-AEFE-18BB1585C33B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7" name="Rectangle 20"/>
          <p:cNvSpPr>
            <a:spLocks noChangeArrowheads="1"/>
          </p:cNvSpPr>
          <p:nvPr userDrawn="1"/>
        </p:nvSpPr>
        <p:spPr bwMode="auto">
          <a:xfrm>
            <a:off x="2727325" y="6465888"/>
            <a:ext cx="4149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 anchor="ctr">
            <a:spAutoFit/>
          </a:bodyPr>
          <a:lstStyle/>
          <a:p>
            <a:pPr>
              <a:buFontTx/>
              <a:buNone/>
              <a:defRPr/>
            </a:pPr>
            <a:r>
              <a:rPr lang="it-IT" sz="12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Il Modello CAF – Generalità e struttura</a:t>
            </a:r>
          </a:p>
        </p:txBody>
      </p:sp>
      <p:sp>
        <p:nvSpPr>
          <p:cNvPr id="19" name="Rectangle 22"/>
          <p:cNvSpPr>
            <a:spLocks noChangeArrowheads="1"/>
          </p:cNvSpPr>
          <p:nvPr userDrawn="1"/>
        </p:nvSpPr>
        <p:spPr bwMode="auto">
          <a:xfrm>
            <a:off x="8534400" y="115888"/>
            <a:ext cx="501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F8E4501A-25A4-0440-9153-BCBF1CF43E4D}" type="slidenum">
              <a:rPr lang="it-IT" sz="1800" b="1">
                <a:solidFill>
                  <a:srgbClr val="000000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pPr algn="r">
                <a:buFontTx/>
                <a:buNone/>
              </a:pPr>
              <a:t>‹n.›</a:t>
            </a:fld>
            <a:endParaRPr lang="it-IT" sz="1800" b="1">
              <a:solidFill>
                <a:srgbClr val="000000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48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295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443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591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-1" charset="2"/>
        <a:defRPr sz="3200">
          <a:solidFill>
            <a:srgbClr val="000000"/>
          </a:solidFill>
          <a:latin typeface="Arial"/>
          <a:ea typeface="ＭＳ Ｐゴシック" charset="-128"/>
          <a:cs typeface="Arial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-1" charset="2"/>
        <a:defRPr sz="2800">
          <a:solidFill>
            <a:srgbClr val="000000"/>
          </a:solidFill>
          <a:latin typeface="Arial"/>
          <a:ea typeface="ＭＳ Ｐゴシック" charset="-128"/>
          <a:cs typeface="Arial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-1" charset="2"/>
        <a:defRPr sz="2400">
          <a:solidFill>
            <a:srgbClr val="000000"/>
          </a:solidFill>
          <a:latin typeface="Arial"/>
          <a:ea typeface="ＭＳ Ｐゴシック" charset="-128"/>
          <a:cs typeface="Arial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-1" charset="2"/>
        <a:defRPr sz="2000">
          <a:solidFill>
            <a:srgbClr val="000000"/>
          </a:solidFill>
          <a:latin typeface="Arial"/>
          <a:ea typeface="ＭＳ Ｐゴシック" charset="-128"/>
          <a:cs typeface="Arial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-1" charset="2"/>
        <a:defRPr sz="2000">
          <a:solidFill>
            <a:srgbClr val="000000"/>
          </a:solidFill>
          <a:latin typeface="Arial"/>
          <a:ea typeface="ＭＳ Ｐゴシック" charset="-128"/>
          <a:cs typeface="Arial"/>
        </a:defRPr>
      </a:lvl5pPr>
      <a:lvl6pPr marL="2514313" indent="-228574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460" indent="-228574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8608" indent="-228574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5755" indent="-228574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5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3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1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8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6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4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2" algn="l" defTabSz="914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8"/>
          <p:cNvSpPr txBox="1">
            <a:spLocks noChangeArrowheads="1"/>
          </p:cNvSpPr>
          <p:nvPr/>
        </p:nvSpPr>
        <p:spPr bwMode="auto">
          <a:xfrm>
            <a:off x="250825" y="2813050"/>
            <a:ext cx="8643938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it-IT" sz="3600" b="1">
                <a:solidFill>
                  <a:srgbClr val="A50021"/>
                </a:solidFill>
                <a:latin typeface="Arial" pitchFamily="-1" charset="0"/>
              </a:rPr>
              <a:t>IL MODELLO CAF</a:t>
            </a:r>
            <a:r>
              <a:rPr lang="it-IT" b="1">
                <a:solidFill>
                  <a:srgbClr val="A50021"/>
                </a:solidFill>
                <a:latin typeface="Arial" pitchFamily="-1" charset="0"/>
              </a:rPr>
              <a:t> 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FontTx/>
              <a:buNone/>
            </a:pPr>
            <a:r>
              <a:rPr lang="it-IT" sz="2800" b="1">
                <a:solidFill>
                  <a:srgbClr val="A50021"/>
                </a:solidFill>
                <a:latin typeface="Arial" pitchFamily="-1" charset="0"/>
              </a:rPr>
              <a:t>GENERALITA</a:t>
            </a:r>
            <a:r>
              <a:rPr lang="ja-JP" altLang="it-IT" sz="2800" b="1">
                <a:solidFill>
                  <a:srgbClr val="A50021"/>
                </a:solidFill>
                <a:latin typeface="Arial" pitchFamily="-1" charset="0"/>
              </a:rPr>
              <a:t>’</a:t>
            </a:r>
            <a:r>
              <a:rPr lang="it-IT" altLang="ja-JP" sz="2800" b="1">
                <a:solidFill>
                  <a:srgbClr val="A50021"/>
                </a:solidFill>
                <a:latin typeface="Arial" pitchFamily="-1" charset="0"/>
              </a:rPr>
              <a:t> E STRUTTURA</a:t>
            </a:r>
            <a:endParaRPr lang="it-IT" sz="2800" b="1">
              <a:solidFill>
                <a:srgbClr val="A50021"/>
              </a:solidFill>
              <a:latin typeface="Arial" pitchFamily="-1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numero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603625" y="530225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1188677F-C21D-894C-BB19-08ECDF2DA0CE}" type="slidenum">
              <a:rPr lang="it-IT" sz="1800">
                <a:solidFill>
                  <a:schemeClr val="tx1"/>
                </a:solidFill>
                <a:latin typeface="Calibri" pitchFamily="-1" charset="0"/>
              </a:rPr>
              <a:pPr/>
              <a:t>10</a:t>
            </a:fld>
            <a:endParaRPr lang="it-IT" sz="1800">
              <a:solidFill>
                <a:schemeClr val="tx1"/>
              </a:solidFill>
              <a:latin typeface="Calibri" pitchFamily="-1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88925" y="-26988"/>
            <a:ext cx="8675688" cy="8302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t-IT" sz="2400">
                <a:solidFill>
                  <a:srgbClr val="A50021"/>
                </a:solidFill>
                <a:latin typeface="Arial Black" pitchFamily="-1" charset="0"/>
                <a:ea typeface="ＭＳ Ｐゴシック" pitchFamily="-1" charset="-128"/>
                <a:cs typeface="ＭＳ Ｐゴシック" pitchFamily="-1" charset="-128"/>
              </a:rPr>
              <a:t>IL PERCORSO LOGICO DEL MODELLO: </a:t>
            </a:r>
            <a:br>
              <a:rPr lang="it-IT" sz="2400">
                <a:solidFill>
                  <a:srgbClr val="A50021"/>
                </a:solidFill>
                <a:latin typeface="Arial Black" pitchFamily="-1" charset="0"/>
                <a:ea typeface="ＭＳ Ｐゴシック" pitchFamily="-1" charset="-128"/>
                <a:cs typeface="ＭＳ Ｐゴシック" pitchFamily="-1" charset="-128"/>
              </a:rPr>
            </a:br>
            <a:r>
              <a:rPr lang="it-IT" sz="2400">
                <a:solidFill>
                  <a:srgbClr val="A50021"/>
                </a:solidFill>
                <a:latin typeface="Arial Black" pitchFamily="-1" charset="0"/>
                <a:ea typeface="ＭＳ Ｐゴシック" pitchFamily="-1" charset="-128"/>
                <a:cs typeface="ＭＳ Ｐゴシック" pitchFamily="-1" charset="-128"/>
              </a:rPr>
              <a:t>CAF E PDCA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071813" y="765175"/>
            <a:ext cx="5722937" cy="2473325"/>
          </a:xfrm>
          <a:prstGeom prst="rect">
            <a:avLst/>
          </a:prstGeom>
          <a:solidFill>
            <a:srgbClr val="00E4A8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lIns="86875" tIns="43438" rIns="86875" bIns="43438" anchor="ctr">
            <a:prstTxWarp prst="textNoShape">
              <a:avLst/>
            </a:prstTxWarp>
          </a:bodyPr>
          <a:lstStyle/>
          <a:p>
            <a:pPr eaLnBrk="0" hangingPunct="0">
              <a:spcBef>
                <a:spcPct val="50000"/>
              </a:spcBef>
              <a:buFontTx/>
              <a:buNone/>
            </a:pPr>
            <a:endParaRPr lang="en-GB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7488238" y="1709738"/>
            <a:ext cx="1328737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875" tIns="43438" rIns="86875" bIns="43438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FontTx/>
              <a:buNone/>
            </a:pPr>
            <a:r>
              <a:rPr lang="it-IT" sz="1500" b="1">
                <a:solidFill>
                  <a:srgbClr val="000066"/>
                </a:solidFill>
                <a:latin typeface="Arial" pitchFamily="-1" charset="0"/>
              </a:rPr>
              <a:t>PLAN</a:t>
            </a:r>
            <a:endParaRPr lang="it-IT" sz="1300" b="1">
              <a:solidFill>
                <a:srgbClr val="000066"/>
              </a:solidFill>
              <a:latin typeface="Arial" pitchFamily="-1" charset="0"/>
            </a:endParaRPr>
          </a:p>
          <a:p>
            <a:pPr eaLnBrk="0" hangingPunct="0">
              <a:spcBef>
                <a:spcPct val="50000"/>
              </a:spcBef>
              <a:buFontTx/>
              <a:buNone/>
            </a:pPr>
            <a:r>
              <a:rPr lang="it-IT" sz="1300" b="1">
                <a:solidFill>
                  <a:srgbClr val="000066"/>
                </a:solidFill>
                <a:latin typeface="Arial" pitchFamily="-1" charset="0"/>
              </a:rPr>
              <a:t>(Pianificare i risultati voluti)</a:t>
            </a:r>
          </a:p>
        </p:txBody>
      </p:sp>
      <p:grpSp>
        <p:nvGrpSpPr>
          <p:cNvPr id="22533" name="Group 5"/>
          <p:cNvGrpSpPr>
            <a:grpSpLocks/>
          </p:cNvGrpSpPr>
          <p:nvPr/>
        </p:nvGrpSpPr>
        <p:grpSpPr bwMode="auto">
          <a:xfrm>
            <a:off x="434975" y="3238500"/>
            <a:ext cx="8382000" cy="1636713"/>
            <a:chOff x="372" y="1902"/>
            <a:chExt cx="5148" cy="1082"/>
          </a:xfrm>
        </p:grpSpPr>
        <p:sp>
          <p:nvSpPr>
            <p:cNvPr id="22637" name="Rectangle 6"/>
            <p:cNvSpPr>
              <a:spLocks noChangeArrowheads="1"/>
            </p:cNvSpPr>
            <p:nvPr/>
          </p:nvSpPr>
          <p:spPr bwMode="auto">
            <a:xfrm>
              <a:off x="372" y="1902"/>
              <a:ext cx="5136" cy="1082"/>
            </a:xfrm>
            <a:prstGeom prst="rect">
              <a:avLst/>
            </a:prstGeom>
            <a:solidFill>
              <a:srgbClr val="8DB3FF">
                <a:alpha val="5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endParaRPr lang="en-GB"/>
            </a:p>
          </p:txBody>
        </p:sp>
        <p:sp>
          <p:nvSpPr>
            <p:cNvPr id="22638" name="Text Box 7"/>
            <p:cNvSpPr txBox="1">
              <a:spLocks noChangeArrowheads="1"/>
            </p:cNvSpPr>
            <p:nvPr/>
          </p:nvSpPr>
          <p:spPr bwMode="auto">
            <a:xfrm>
              <a:off x="4656" y="1961"/>
              <a:ext cx="864" cy="10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500" b="1">
                  <a:solidFill>
                    <a:srgbClr val="000066"/>
                  </a:solidFill>
                  <a:latin typeface="Arial" pitchFamily="-1" charset="0"/>
                </a:rPr>
                <a:t>DO</a:t>
              </a:r>
              <a:endParaRPr lang="it-IT" sz="1200" b="1">
                <a:solidFill>
                  <a:srgbClr val="000066"/>
                </a:solidFill>
                <a:latin typeface="Arial" pitchFamily="-1" charset="0"/>
              </a:endParaRPr>
            </a:p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200" b="1">
                  <a:solidFill>
                    <a:srgbClr val="000066"/>
                  </a:solidFill>
                  <a:latin typeface="Arial" pitchFamily="-1" charset="0"/>
                </a:rPr>
                <a:t>(Progettare, diffondere e attuare gli approcci per raggiungere i risultati voluti)</a:t>
              </a:r>
            </a:p>
          </p:txBody>
        </p:sp>
      </p:grpSp>
      <p:grpSp>
        <p:nvGrpSpPr>
          <p:cNvPr id="22534" name="Group 8"/>
          <p:cNvGrpSpPr>
            <a:grpSpLocks/>
          </p:cNvGrpSpPr>
          <p:nvPr/>
        </p:nvGrpSpPr>
        <p:grpSpPr bwMode="auto">
          <a:xfrm>
            <a:off x="434975" y="4875213"/>
            <a:ext cx="8382000" cy="1487487"/>
            <a:chOff x="372" y="2984"/>
            <a:chExt cx="5148" cy="982"/>
          </a:xfrm>
        </p:grpSpPr>
        <p:sp>
          <p:nvSpPr>
            <p:cNvPr id="22635" name="Rectangle 9"/>
            <p:cNvSpPr>
              <a:spLocks noChangeArrowheads="1"/>
            </p:cNvSpPr>
            <p:nvPr/>
          </p:nvSpPr>
          <p:spPr bwMode="auto">
            <a:xfrm>
              <a:off x="372" y="2984"/>
              <a:ext cx="5136" cy="982"/>
            </a:xfrm>
            <a:prstGeom prst="rect">
              <a:avLst/>
            </a:prstGeom>
            <a:solidFill>
              <a:srgbClr val="FFD317">
                <a:alpha val="5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endParaRPr lang="en-GB"/>
            </a:p>
          </p:txBody>
        </p:sp>
        <p:sp>
          <p:nvSpPr>
            <p:cNvPr id="22636" name="Text Box 10"/>
            <p:cNvSpPr txBox="1">
              <a:spLocks noChangeArrowheads="1"/>
            </p:cNvSpPr>
            <p:nvPr/>
          </p:nvSpPr>
          <p:spPr bwMode="auto">
            <a:xfrm>
              <a:off x="4656" y="3072"/>
              <a:ext cx="864" cy="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500" b="1">
                  <a:solidFill>
                    <a:srgbClr val="000066"/>
                  </a:solidFill>
                  <a:latin typeface="Arial" pitchFamily="-1" charset="0"/>
                </a:rPr>
                <a:t>CHECK</a:t>
              </a:r>
            </a:p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200" b="1">
                  <a:solidFill>
                    <a:srgbClr val="000066"/>
                  </a:solidFill>
                  <a:latin typeface="Arial" pitchFamily="-1" charset="0"/>
                </a:rPr>
                <a:t>(Verificare il raggiungimento dei risultati voluti)</a:t>
              </a:r>
            </a:p>
          </p:txBody>
        </p:sp>
      </p:grpSp>
      <p:sp>
        <p:nvSpPr>
          <p:cNvPr id="22535" name="Rectangle 11"/>
          <p:cNvSpPr>
            <a:spLocks noChangeArrowheads="1"/>
          </p:cNvSpPr>
          <p:nvPr/>
        </p:nvSpPr>
        <p:spPr bwMode="auto">
          <a:xfrm>
            <a:off x="766763" y="1641475"/>
            <a:ext cx="21097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6875" tIns="43438" rIns="86875" bIns="43438" anchor="ctr">
            <a:prstTxWarp prst="textNoShape">
              <a:avLst/>
            </a:prstTxWarp>
          </a:bodyPr>
          <a:lstStyle/>
          <a:p>
            <a:pPr eaLnBrk="0" hangingPunct="0">
              <a:spcBef>
                <a:spcPct val="50000"/>
              </a:spcBef>
              <a:buFontTx/>
              <a:buNone/>
            </a:pPr>
            <a:endParaRPr lang="en-GB"/>
          </a:p>
        </p:txBody>
      </p:sp>
      <p:grpSp>
        <p:nvGrpSpPr>
          <p:cNvPr id="22536" name="Group 12"/>
          <p:cNvGrpSpPr>
            <a:grpSpLocks/>
          </p:cNvGrpSpPr>
          <p:nvPr/>
        </p:nvGrpSpPr>
        <p:grpSpPr bwMode="auto">
          <a:xfrm>
            <a:off x="533400" y="847725"/>
            <a:ext cx="2576513" cy="5443538"/>
            <a:chOff x="432" y="324"/>
            <a:chExt cx="1584" cy="3594"/>
          </a:xfrm>
        </p:grpSpPr>
        <p:sp>
          <p:nvSpPr>
            <p:cNvPr id="22626" name="Text Box 13"/>
            <p:cNvSpPr txBox="1">
              <a:spLocks noChangeArrowheads="1"/>
            </p:cNvSpPr>
            <p:nvPr/>
          </p:nvSpPr>
          <p:spPr bwMode="auto">
            <a:xfrm>
              <a:off x="576" y="1229"/>
              <a:ext cx="1056" cy="204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Riesame e aggiornamento      di Politiche e Strategie</a:t>
              </a:r>
            </a:p>
          </p:txBody>
        </p:sp>
        <p:sp>
          <p:nvSpPr>
            <p:cNvPr id="22627" name="Text Box 14"/>
            <p:cNvSpPr txBox="1">
              <a:spLocks noChangeArrowheads="1"/>
            </p:cNvSpPr>
            <p:nvPr/>
          </p:nvSpPr>
          <p:spPr bwMode="auto">
            <a:xfrm>
              <a:off x="576" y="324"/>
              <a:ext cx="1056" cy="204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Miglioramento dei processi  e degli approcci  </a:t>
              </a:r>
            </a:p>
          </p:txBody>
        </p:sp>
        <p:sp>
          <p:nvSpPr>
            <p:cNvPr id="22628" name="Line 15"/>
            <p:cNvSpPr>
              <a:spLocks noChangeShapeType="1"/>
            </p:cNvSpPr>
            <p:nvPr/>
          </p:nvSpPr>
          <p:spPr bwMode="auto">
            <a:xfrm>
              <a:off x="1632" y="424"/>
              <a:ext cx="384" cy="0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29" name="Line 16"/>
            <p:cNvSpPr>
              <a:spLocks noChangeShapeType="1"/>
            </p:cNvSpPr>
            <p:nvPr/>
          </p:nvSpPr>
          <p:spPr bwMode="auto">
            <a:xfrm>
              <a:off x="1632" y="1329"/>
              <a:ext cx="384" cy="0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30" name="Line 17"/>
            <p:cNvSpPr>
              <a:spLocks noChangeShapeType="1"/>
            </p:cNvSpPr>
            <p:nvPr/>
          </p:nvSpPr>
          <p:spPr bwMode="auto">
            <a:xfrm flipV="1">
              <a:off x="432" y="414"/>
              <a:ext cx="0" cy="3504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31" name="Line 18"/>
            <p:cNvSpPr>
              <a:spLocks noChangeShapeType="1"/>
            </p:cNvSpPr>
            <p:nvPr/>
          </p:nvSpPr>
          <p:spPr bwMode="auto">
            <a:xfrm flipV="1">
              <a:off x="432" y="420"/>
              <a:ext cx="144" cy="0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32" name="Line 19"/>
            <p:cNvSpPr>
              <a:spLocks noChangeShapeType="1"/>
            </p:cNvSpPr>
            <p:nvPr/>
          </p:nvSpPr>
          <p:spPr bwMode="auto">
            <a:xfrm>
              <a:off x="432" y="1332"/>
              <a:ext cx="144" cy="0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33" name="Text Box 20"/>
            <p:cNvSpPr txBox="1">
              <a:spLocks noChangeArrowheads="1"/>
            </p:cNvSpPr>
            <p:nvPr/>
          </p:nvSpPr>
          <p:spPr bwMode="auto">
            <a:xfrm>
              <a:off x="1104" y="492"/>
              <a:ext cx="816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1.1, 5.1, 5.3</a:t>
              </a:r>
            </a:p>
          </p:txBody>
        </p:sp>
        <p:sp>
          <p:nvSpPr>
            <p:cNvPr id="22634" name="Text Box 21"/>
            <p:cNvSpPr txBox="1">
              <a:spLocks noChangeArrowheads="1"/>
            </p:cNvSpPr>
            <p:nvPr/>
          </p:nvSpPr>
          <p:spPr bwMode="auto">
            <a:xfrm>
              <a:off x="1392" y="1382"/>
              <a:ext cx="2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2.4 </a:t>
              </a:r>
            </a:p>
          </p:txBody>
        </p:sp>
      </p:grpSp>
      <p:grpSp>
        <p:nvGrpSpPr>
          <p:cNvPr id="22537" name="Group 22"/>
          <p:cNvGrpSpPr>
            <a:grpSpLocks/>
          </p:cNvGrpSpPr>
          <p:nvPr/>
        </p:nvGrpSpPr>
        <p:grpSpPr bwMode="auto">
          <a:xfrm>
            <a:off x="3149600" y="833438"/>
            <a:ext cx="2852738" cy="2320925"/>
            <a:chOff x="2040" y="314"/>
            <a:chExt cx="1752" cy="1533"/>
          </a:xfrm>
        </p:grpSpPr>
        <p:sp>
          <p:nvSpPr>
            <p:cNvPr id="22612" name="Text Box 23"/>
            <p:cNvSpPr txBox="1">
              <a:spLocks noChangeArrowheads="1"/>
            </p:cNvSpPr>
            <p:nvPr/>
          </p:nvSpPr>
          <p:spPr bwMode="auto">
            <a:xfrm>
              <a:off x="2040" y="1233"/>
              <a:ext cx="1200" cy="10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Sviluppo di Politiche e Strategie</a:t>
              </a:r>
            </a:p>
          </p:txBody>
        </p:sp>
        <p:sp>
          <p:nvSpPr>
            <p:cNvPr id="22613" name="Text Box 24"/>
            <p:cNvSpPr txBox="1">
              <a:spLocks noChangeArrowheads="1"/>
            </p:cNvSpPr>
            <p:nvPr/>
          </p:nvSpPr>
          <p:spPr bwMode="auto">
            <a:xfrm>
              <a:off x="2040" y="1542"/>
              <a:ext cx="1200" cy="305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Attuazione,Diffusione e Comunicazione di P&amp;S tramite una rete di processi chiave</a:t>
              </a:r>
            </a:p>
          </p:txBody>
        </p:sp>
        <p:sp>
          <p:nvSpPr>
            <p:cNvPr id="22614" name="Text Box 25"/>
            <p:cNvSpPr txBox="1">
              <a:spLocks noChangeArrowheads="1"/>
            </p:cNvSpPr>
            <p:nvPr/>
          </p:nvSpPr>
          <p:spPr bwMode="auto">
            <a:xfrm>
              <a:off x="2040" y="904"/>
              <a:ext cx="1200" cy="204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P&amp;S basate su dati esterni (Stakeholder) e interni</a:t>
              </a:r>
            </a:p>
          </p:txBody>
        </p:sp>
        <p:sp>
          <p:nvSpPr>
            <p:cNvPr id="22615" name="Text Box 26"/>
            <p:cNvSpPr txBox="1">
              <a:spLocks noChangeArrowheads="1"/>
            </p:cNvSpPr>
            <p:nvPr/>
          </p:nvSpPr>
          <p:spPr bwMode="auto">
            <a:xfrm>
              <a:off x="2040" y="626"/>
              <a:ext cx="1200" cy="204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Coinvolgimento responsabili nel sistema di management</a:t>
              </a:r>
            </a:p>
          </p:txBody>
        </p:sp>
        <p:sp>
          <p:nvSpPr>
            <p:cNvPr id="22616" name="Text Box 27"/>
            <p:cNvSpPr txBox="1">
              <a:spLocks noChangeArrowheads="1"/>
            </p:cNvSpPr>
            <p:nvPr/>
          </p:nvSpPr>
          <p:spPr bwMode="auto">
            <a:xfrm>
              <a:off x="2040" y="314"/>
              <a:ext cx="1200" cy="223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eaLnBrk="0" hangingPunct="0">
                <a:lnSpc>
                  <a:spcPct val="0"/>
                </a:lnSpc>
                <a:spcBef>
                  <a:spcPct val="50000"/>
                </a:spcBef>
                <a:buFontTx/>
                <a:buNone/>
              </a:pPr>
              <a:endParaRPr lang="it-IT" sz="1000" b="1">
                <a:solidFill>
                  <a:srgbClr val="000066"/>
                </a:solidFill>
                <a:latin typeface="Arial" pitchFamily="-1" charset="0"/>
              </a:endParaRPr>
            </a:p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Ruolo guida dei responsabili</a:t>
              </a:r>
            </a:p>
          </p:txBody>
        </p:sp>
        <p:sp>
          <p:nvSpPr>
            <p:cNvPr id="22617" name="Line 28"/>
            <p:cNvSpPr>
              <a:spLocks noChangeShapeType="1"/>
            </p:cNvSpPr>
            <p:nvPr/>
          </p:nvSpPr>
          <p:spPr bwMode="auto">
            <a:xfrm>
              <a:off x="2640" y="537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18" name="Line 29"/>
            <p:cNvSpPr>
              <a:spLocks noChangeShapeType="1"/>
            </p:cNvSpPr>
            <p:nvPr/>
          </p:nvSpPr>
          <p:spPr bwMode="auto">
            <a:xfrm>
              <a:off x="2640" y="809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19" name="Text Box 30"/>
            <p:cNvSpPr txBox="1">
              <a:spLocks noChangeArrowheads="1"/>
            </p:cNvSpPr>
            <p:nvPr/>
          </p:nvSpPr>
          <p:spPr bwMode="auto">
            <a:xfrm>
              <a:off x="3216" y="937"/>
              <a:ext cx="43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2.1,  2.2</a:t>
              </a:r>
            </a:p>
          </p:txBody>
        </p:sp>
        <p:sp>
          <p:nvSpPr>
            <p:cNvPr id="22620" name="Text Box 31"/>
            <p:cNvSpPr txBox="1">
              <a:spLocks noChangeArrowheads="1"/>
            </p:cNvSpPr>
            <p:nvPr/>
          </p:nvSpPr>
          <p:spPr bwMode="auto">
            <a:xfrm>
              <a:off x="3216" y="670"/>
              <a:ext cx="2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1.2</a:t>
              </a:r>
            </a:p>
          </p:txBody>
        </p:sp>
        <p:sp>
          <p:nvSpPr>
            <p:cNvPr id="22621" name="Text Box 32"/>
            <p:cNvSpPr txBox="1">
              <a:spLocks noChangeArrowheads="1"/>
            </p:cNvSpPr>
            <p:nvPr/>
          </p:nvSpPr>
          <p:spPr bwMode="auto">
            <a:xfrm>
              <a:off x="3216" y="403"/>
              <a:ext cx="576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1.1, 1.3 , 1.4</a:t>
              </a:r>
            </a:p>
          </p:txBody>
        </p:sp>
        <p:sp>
          <p:nvSpPr>
            <p:cNvPr id="22622" name="Text Box 33"/>
            <p:cNvSpPr txBox="1">
              <a:spLocks noChangeArrowheads="1"/>
            </p:cNvSpPr>
            <p:nvPr/>
          </p:nvSpPr>
          <p:spPr bwMode="auto">
            <a:xfrm>
              <a:off x="3216" y="1570"/>
              <a:ext cx="2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2.3</a:t>
              </a:r>
            </a:p>
          </p:txBody>
        </p:sp>
        <p:sp>
          <p:nvSpPr>
            <p:cNvPr id="22623" name="Text Box 34"/>
            <p:cNvSpPr txBox="1">
              <a:spLocks noChangeArrowheads="1"/>
            </p:cNvSpPr>
            <p:nvPr/>
          </p:nvSpPr>
          <p:spPr bwMode="auto">
            <a:xfrm>
              <a:off x="3216" y="1261"/>
              <a:ext cx="2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2.3</a:t>
              </a:r>
            </a:p>
          </p:txBody>
        </p:sp>
        <p:sp>
          <p:nvSpPr>
            <p:cNvPr id="22624" name="Line 35"/>
            <p:cNvSpPr>
              <a:spLocks noChangeShapeType="1"/>
            </p:cNvSpPr>
            <p:nvPr/>
          </p:nvSpPr>
          <p:spPr bwMode="auto">
            <a:xfrm>
              <a:off x="2640" y="1129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25" name="Line 36"/>
            <p:cNvSpPr>
              <a:spLocks noChangeShapeType="1"/>
            </p:cNvSpPr>
            <p:nvPr/>
          </p:nvSpPr>
          <p:spPr bwMode="auto">
            <a:xfrm>
              <a:off x="2640" y="1447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2538" name="Group 37"/>
          <p:cNvGrpSpPr>
            <a:grpSpLocks/>
          </p:cNvGrpSpPr>
          <p:nvPr/>
        </p:nvGrpSpPr>
        <p:grpSpPr bwMode="auto">
          <a:xfrm>
            <a:off x="766763" y="3198813"/>
            <a:ext cx="6840537" cy="1644650"/>
            <a:chOff x="576" y="1876"/>
            <a:chExt cx="4200" cy="1086"/>
          </a:xfrm>
        </p:grpSpPr>
        <p:sp>
          <p:nvSpPr>
            <p:cNvPr id="22576" name="Text Box 38"/>
            <p:cNvSpPr txBox="1">
              <a:spLocks noChangeArrowheads="1"/>
            </p:cNvSpPr>
            <p:nvPr/>
          </p:nvSpPr>
          <p:spPr bwMode="auto">
            <a:xfrm>
              <a:off x="576" y="2227"/>
              <a:ext cx="816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3.1,  3.2  </a:t>
              </a:r>
            </a:p>
          </p:txBody>
        </p:sp>
        <p:sp>
          <p:nvSpPr>
            <p:cNvPr id="22577" name="Text Box 39"/>
            <p:cNvSpPr txBox="1">
              <a:spLocks noChangeArrowheads="1"/>
            </p:cNvSpPr>
            <p:nvPr/>
          </p:nvSpPr>
          <p:spPr bwMode="auto">
            <a:xfrm>
              <a:off x="2088" y="2761"/>
              <a:ext cx="1104" cy="178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eaLnBrk="0" hangingPunct="0">
                <a:lnSpc>
                  <a:spcPct val="0"/>
                </a:lnSpc>
                <a:spcBef>
                  <a:spcPct val="50000"/>
                </a:spcBef>
                <a:buFontTx/>
                <a:buNone/>
              </a:pPr>
              <a:endParaRPr lang="it-IT" sz="1000" b="1">
                <a:solidFill>
                  <a:srgbClr val="000066"/>
                </a:solidFill>
                <a:latin typeface="Arial" pitchFamily="-1" charset="0"/>
              </a:endParaRPr>
            </a:p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Gestione rapporti con clienti</a:t>
              </a:r>
            </a:p>
          </p:txBody>
        </p:sp>
        <p:sp>
          <p:nvSpPr>
            <p:cNvPr id="22578" name="Text Box 40"/>
            <p:cNvSpPr txBox="1">
              <a:spLocks noChangeArrowheads="1"/>
            </p:cNvSpPr>
            <p:nvPr/>
          </p:nvSpPr>
          <p:spPr bwMode="auto">
            <a:xfrm>
              <a:off x="3360" y="2072"/>
              <a:ext cx="624" cy="203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Gestione risorse finanziarie</a:t>
              </a:r>
            </a:p>
          </p:txBody>
        </p:sp>
        <p:sp>
          <p:nvSpPr>
            <p:cNvPr id="22579" name="Text Box 41"/>
            <p:cNvSpPr txBox="1">
              <a:spLocks noChangeArrowheads="1"/>
            </p:cNvSpPr>
            <p:nvPr/>
          </p:nvSpPr>
          <p:spPr bwMode="auto">
            <a:xfrm>
              <a:off x="640" y="2069"/>
              <a:ext cx="672" cy="205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Gestione del personale</a:t>
              </a:r>
            </a:p>
          </p:txBody>
        </p:sp>
        <p:sp>
          <p:nvSpPr>
            <p:cNvPr id="22580" name="Text Box 42"/>
            <p:cNvSpPr txBox="1">
              <a:spLocks noChangeArrowheads="1"/>
            </p:cNvSpPr>
            <p:nvPr/>
          </p:nvSpPr>
          <p:spPr bwMode="auto">
            <a:xfrm>
              <a:off x="2016" y="2072"/>
              <a:ext cx="624" cy="305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Sviluppo ed erogazione  prodotti / servizi</a:t>
              </a:r>
            </a:p>
          </p:txBody>
        </p:sp>
        <p:sp>
          <p:nvSpPr>
            <p:cNvPr id="22581" name="Text Box 43"/>
            <p:cNvSpPr txBox="1">
              <a:spLocks noChangeArrowheads="1"/>
            </p:cNvSpPr>
            <p:nvPr/>
          </p:nvSpPr>
          <p:spPr bwMode="auto">
            <a:xfrm>
              <a:off x="4008" y="2072"/>
              <a:ext cx="624" cy="204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Gestione altre risorse</a:t>
              </a:r>
            </a:p>
          </p:txBody>
        </p:sp>
        <p:sp>
          <p:nvSpPr>
            <p:cNvPr id="22582" name="Text Box 44"/>
            <p:cNvSpPr txBox="1">
              <a:spLocks noChangeArrowheads="1"/>
            </p:cNvSpPr>
            <p:nvPr/>
          </p:nvSpPr>
          <p:spPr bwMode="auto">
            <a:xfrm>
              <a:off x="2688" y="2072"/>
              <a:ext cx="624" cy="305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Gestione rapporti di partnership</a:t>
              </a:r>
            </a:p>
          </p:txBody>
        </p:sp>
        <p:sp>
          <p:nvSpPr>
            <p:cNvPr id="22583" name="Text Box 45"/>
            <p:cNvSpPr txBox="1">
              <a:spLocks noChangeArrowheads="1"/>
            </p:cNvSpPr>
            <p:nvPr/>
          </p:nvSpPr>
          <p:spPr bwMode="auto">
            <a:xfrm>
              <a:off x="3936" y="2383"/>
              <a:ext cx="816" cy="204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Gestione tecnologia e risorse informative</a:t>
              </a:r>
            </a:p>
          </p:txBody>
        </p:sp>
        <p:sp>
          <p:nvSpPr>
            <p:cNvPr id="22584" name="Text Box 46"/>
            <p:cNvSpPr txBox="1">
              <a:spLocks noChangeArrowheads="1"/>
            </p:cNvSpPr>
            <p:nvPr/>
          </p:nvSpPr>
          <p:spPr bwMode="auto">
            <a:xfrm>
              <a:off x="640" y="2383"/>
              <a:ext cx="672" cy="204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Coinvolgimento e delega</a:t>
              </a:r>
            </a:p>
          </p:txBody>
        </p:sp>
        <p:sp>
          <p:nvSpPr>
            <p:cNvPr id="22585" name="Line 47"/>
            <p:cNvSpPr>
              <a:spLocks noChangeShapeType="1"/>
            </p:cNvSpPr>
            <p:nvPr/>
          </p:nvSpPr>
          <p:spPr bwMode="auto">
            <a:xfrm flipV="1">
              <a:off x="978" y="1974"/>
              <a:ext cx="3360" cy="0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86" name="Line 48"/>
            <p:cNvSpPr>
              <a:spLocks noChangeShapeType="1"/>
            </p:cNvSpPr>
            <p:nvPr/>
          </p:nvSpPr>
          <p:spPr bwMode="auto">
            <a:xfrm>
              <a:off x="976" y="1983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87" name="Line 49"/>
            <p:cNvSpPr>
              <a:spLocks noChangeShapeType="1"/>
            </p:cNvSpPr>
            <p:nvPr/>
          </p:nvSpPr>
          <p:spPr bwMode="auto">
            <a:xfrm>
              <a:off x="3024" y="1983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88" name="Line 50"/>
            <p:cNvSpPr>
              <a:spLocks noChangeShapeType="1"/>
            </p:cNvSpPr>
            <p:nvPr/>
          </p:nvSpPr>
          <p:spPr bwMode="auto">
            <a:xfrm>
              <a:off x="2304" y="1983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89" name="Line 51"/>
            <p:cNvSpPr>
              <a:spLocks noChangeShapeType="1"/>
            </p:cNvSpPr>
            <p:nvPr/>
          </p:nvSpPr>
          <p:spPr bwMode="auto">
            <a:xfrm>
              <a:off x="1680" y="1983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90" name="Line 52"/>
            <p:cNvSpPr>
              <a:spLocks noChangeShapeType="1"/>
            </p:cNvSpPr>
            <p:nvPr/>
          </p:nvSpPr>
          <p:spPr bwMode="auto">
            <a:xfrm>
              <a:off x="3696" y="1983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91" name="Line 53"/>
            <p:cNvSpPr>
              <a:spLocks noChangeShapeType="1"/>
            </p:cNvSpPr>
            <p:nvPr/>
          </p:nvSpPr>
          <p:spPr bwMode="auto">
            <a:xfrm>
              <a:off x="4344" y="1983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92" name="Line 54"/>
            <p:cNvSpPr>
              <a:spLocks noChangeShapeType="1"/>
            </p:cNvSpPr>
            <p:nvPr/>
          </p:nvSpPr>
          <p:spPr bwMode="auto">
            <a:xfrm>
              <a:off x="976" y="2286"/>
              <a:ext cx="0" cy="96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93" name="Line 55"/>
            <p:cNvSpPr>
              <a:spLocks noChangeShapeType="1"/>
            </p:cNvSpPr>
            <p:nvPr/>
          </p:nvSpPr>
          <p:spPr bwMode="auto">
            <a:xfrm flipV="1">
              <a:off x="960" y="2670"/>
              <a:ext cx="3360" cy="0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94" name="Line 56"/>
            <p:cNvSpPr>
              <a:spLocks noChangeShapeType="1"/>
            </p:cNvSpPr>
            <p:nvPr/>
          </p:nvSpPr>
          <p:spPr bwMode="auto">
            <a:xfrm>
              <a:off x="976" y="2583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95" name="Line 57"/>
            <p:cNvSpPr>
              <a:spLocks noChangeShapeType="1"/>
            </p:cNvSpPr>
            <p:nvPr/>
          </p:nvSpPr>
          <p:spPr bwMode="auto">
            <a:xfrm>
              <a:off x="4344" y="2583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96" name="Line 58"/>
            <p:cNvSpPr>
              <a:spLocks noChangeShapeType="1"/>
            </p:cNvSpPr>
            <p:nvPr/>
          </p:nvSpPr>
          <p:spPr bwMode="auto">
            <a:xfrm>
              <a:off x="1680" y="2272"/>
              <a:ext cx="0" cy="400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97" name="Line 59"/>
            <p:cNvSpPr>
              <a:spLocks noChangeShapeType="1"/>
            </p:cNvSpPr>
            <p:nvPr/>
          </p:nvSpPr>
          <p:spPr bwMode="auto">
            <a:xfrm>
              <a:off x="2304" y="2450"/>
              <a:ext cx="0" cy="222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98" name="Line 60"/>
            <p:cNvSpPr>
              <a:spLocks noChangeShapeType="1"/>
            </p:cNvSpPr>
            <p:nvPr/>
          </p:nvSpPr>
          <p:spPr bwMode="auto">
            <a:xfrm>
              <a:off x="3024" y="2361"/>
              <a:ext cx="0" cy="311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99" name="Line 61"/>
            <p:cNvSpPr>
              <a:spLocks noChangeShapeType="1"/>
            </p:cNvSpPr>
            <p:nvPr/>
          </p:nvSpPr>
          <p:spPr bwMode="auto">
            <a:xfrm>
              <a:off x="3696" y="2361"/>
              <a:ext cx="0" cy="311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00" name="Line 62"/>
            <p:cNvSpPr>
              <a:spLocks noChangeShapeType="1"/>
            </p:cNvSpPr>
            <p:nvPr/>
          </p:nvSpPr>
          <p:spPr bwMode="auto">
            <a:xfrm>
              <a:off x="2640" y="2672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01" name="Text Box 63"/>
            <p:cNvSpPr txBox="1">
              <a:spLocks noChangeArrowheads="1"/>
            </p:cNvSpPr>
            <p:nvPr/>
          </p:nvSpPr>
          <p:spPr bwMode="auto">
            <a:xfrm>
              <a:off x="3408" y="2294"/>
              <a:ext cx="2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4.3</a:t>
              </a:r>
            </a:p>
          </p:txBody>
        </p:sp>
        <p:sp>
          <p:nvSpPr>
            <p:cNvPr id="22602" name="Text Box 64"/>
            <p:cNvSpPr txBox="1">
              <a:spLocks noChangeArrowheads="1"/>
            </p:cNvSpPr>
            <p:nvPr/>
          </p:nvSpPr>
          <p:spPr bwMode="auto">
            <a:xfrm>
              <a:off x="4344" y="2555"/>
              <a:ext cx="43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4.4,  4.5</a:t>
              </a:r>
            </a:p>
          </p:txBody>
        </p:sp>
        <p:sp>
          <p:nvSpPr>
            <p:cNvPr id="22603" name="Text Box 65"/>
            <p:cNvSpPr txBox="1">
              <a:spLocks noChangeArrowheads="1"/>
            </p:cNvSpPr>
            <p:nvPr/>
          </p:nvSpPr>
          <p:spPr bwMode="auto">
            <a:xfrm>
              <a:off x="2784" y="2352"/>
              <a:ext cx="2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4.1</a:t>
              </a:r>
            </a:p>
          </p:txBody>
        </p:sp>
        <p:sp>
          <p:nvSpPr>
            <p:cNvPr id="22604" name="Text Box 66"/>
            <p:cNvSpPr txBox="1">
              <a:spLocks noChangeArrowheads="1"/>
            </p:cNvSpPr>
            <p:nvPr/>
          </p:nvSpPr>
          <p:spPr bwMode="auto">
            <a:xfrm>
              <a:off x="2257" y="2345"/>
              <a:ext cx="43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5.2</a:t>
              </a:r>
            </a:p>
          </p:txBody>
        </p:sp>
        <p:sp>
          <p:nvSpPr>
            <p:cNvPr id="22605" name="Text Box 67"/>
            <p:cNvSpPr txBox="1">
              <a:spLocks noChangeArrowheads="1"/>
            </p:cNvSpPr>
            <p:nvPr/>
          </p:nvSpPr>
          <p:spPr bwMode="auto">
            <a:xfrm>
              <a:off x="4104" y="2235"/>
              <a:ext cx="2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4 .6</a:t>
              </a:r>
            </a:p>
          </p:txBody>
        </p:sp>
        <p:sp>
          <p:nvSpPr>
            <p:cNvPr id="22606" name="Text Box 68"/>
            <p:cNvSpPr txBox="1">
              <a:spLocks noChangeArrowheads="1"/>
            </p:cNvSpPr>
            <p:nvPr/>
          </p:nvSpPr>
          <p:spPr bwMode="auto">
            <a:xfrm>
              <a:off x="3168" y="2797"/>
              <a:ext cx="2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4.2</a:t>
              </a:r>
            </a:p>
          </p:txBody>
        </p:sp>
        <p:sp>
          <p:nvSpPr>
            <p:cNvPr id="22607" name="Text Box 69"/>
            <p:cNvSpPr txBox="1">
              <a:spLocks noChangeArrowheads="1"/>
            </p:cNvSpPr>
            <p:nvPr/>
          </p:nvSpPr>
          <p:spPr bwMode="auto">
            <a:xfrm>
              <a:off x="640" y="2554"/>
              <a:ext cx="2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3.3</a:t>
              </a:r>
            </a:p>
          </p:txBody>
        </p:sp>
        <p:sp>
          <p:nvSpPr>
            <p:cNvPr id="22608" name="Text Box 70"/>
            <p:cNvSpPr txBox="1">
              <a:spLocks noChangeArrowheads="1"/>
            </p:cNvSpPr>
            <p:nvPr/>
          </p:nvSpPr>
          <p:spPr bwMode="auto">
            <a:xfrm>
              <a:off x="1344" y="2072"/>
              <a:ext cx="624" cy="204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Governo dei processi chiave</a:t>
              </a:r>
            </a:p>
          </p:txBody>
        </p:sp>
        <p:sp>
          <p:nvSpPr>
            <p:cNvPr id="22609" name="Text Box 71"/>
            <p:cNvSpPr txBox="1">
              <a:spLocks noChangeArrowheads="1"/>
            </p:cNvSpPr>
            <p:nvPr/>
          </p:nvSpPr>
          <p:spPr bwMode="auto">
            <a:xfrm>
              <a:off x="1728" y="2235"/>
              <a:ext cx="2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5.1</a:t>
              </a:r>
            </a:p>
          </p:txBody>
        </p:sp>
        <p:sp>
          <p:nvSpPr>
            <p:cNvPr id="22610" name="Line 72"/>
            <p:cNvSpPr>
              <a:spLocks noChangeShapeType="1"/>
            </p:cNvSpPr>
            <p:nvPr/>
          </p:nvSpPr>
          <p:spPr bwMode="auto">
            <a:xfrm>
              <a:off x="2640" y="1876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11" name="Line 73"/>
            <p:cNvSpPr>
              <a:spLocks noChangeShapeType="1"/>
            </p:cNvSpPr>
            <p:nvPr/>
          </p:nvSpPr>
          <p:spPr bwMode="auto">
            <a:xfrm>
              <a:off x="4344" y="2257"/>
              <a:ext cx="0" cy="134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2539" name="Group 74"/>
          <p:cNvGrpSpPr>
            <a:grpSpLocks/>
          </p:cNvGrpSpPr>
          <p:nvPr/>
        </p:nvGrpSpPr>
        <p:grpSpPr bwMode="auto">
          <a:xfrm>
            <a:off x="533400" y="4806950"/>
            <a:ext cx="6400800" cy="1544638"/>
            <a:chOff x="432" y="2939"/>
            <a:chExt cx="3931" cy="1019"/>
          </a:xfrm>
        </p:grpSpPr>
        <p:sp>
          <p:nvSpPr>
            <p:cNvPr id="22543" name="Text Box 75"/>
            <p:cNvSpPr txBox="1">
              <a:spLocks noChangeArrowheads="1"/>
            </p:cNvSpPr>
            <p:nvPr/>
          </p:nvSpPr>
          <p:spPr bwMode="auto">
            <a:xfrm>
              <a:off x="1944" y="3518"/>
              <a:ext cx="624" cy="204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Percezione del personale</a:t>
              </a:r>
            </a:p>
          </p:txBody>
        </p:sp>
        <p:sp>
          <p:nvSpPr>
            <p:cNvPr id="22544" name="Text Box 76"/>
            <p:cNvSpPr txBox="1">
              <a:spLocks noChangeArrowheads="1"/>
            </p:cNvSpPr>
            <p:nvPr/>
          </p:nvSpPr>
          <p:spPr bwMode="auto">
            <a:xfrm>
              <a:off x="1152" y="3518"/>
              <a:ext cx="624" cy="204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Percezione  dei clienti</a:t>
              </a:r>
            </a:p>
          </p:txBody>
        </p:sp>
        <p:sp>
          <p:nvSpPr>
            <p:cNvPr id="22545" name="Text Box 77"/>
            <p:cNvSpPr txBox="1">
              <a:spLocks noChangeArrowheads="1"/>
            </p:cNvSpPr>
            <p:nvPr/>
          </p:nvSpPr>
          <p:spPr bwMode="auto">
            <a:xfrm>
              <a:off x="1152" y="3117"/>
              <a:ext cx="624" cy="305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Indicatori di prestazione relativi ai clienti</a:t>
              </a:r>
            </a:p>
          </p:txBody>
        </p:sp>
        <p:sp>
          <p:nvSpPr>
            <p:cNvPr id="22546" name="Text Box 78"/>
            <p:cNvSpPr txBox="1">
              <a:spLocks noChangeArrowheads="1"/>
            </p:cNvSpPr>
            <p:nvPr/>
          </p:nvSpPr>
          <p:spPr bwMode="auto">
            <a:xfrm>
              <a:off x="1872" y="3117"/>
              <a:ext cx="720" cy="305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Indicatori di prestazione relativi personale</a:t>
              </a:r>
            </a:p>
          </p:txBody>
        </p:sp>
        <p:sp>
          <p:nvSpPr>
            <p:cNvPr id="22547" name="Text Box 79"/>
            <p:cNvSpPr txBox="1">
              <a:spLocks noChangeArrowheads="1"/>
            </p:cNvSpPr>
            <p:nvPr/>
          </p:nvSpPr>
          <p:spPr bwMode="auto">
            <a:xfrm>
              <a:off x="3456" y="3117"/>
              <a:ext cx="656" cy="309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Indicatori chiave    di  prestazione</a:t>
              </a:r>
            </a:p>
          </p:txBody>
        </p:sp>
        <p:sp>
          <p:nvSpPr>
            <p:cNvPr id="22548" name="Line 80"/>
            <p:cNvSpPr>
              <a:spLocks noChangeShapeType="1"/>
            </p:cNvSpPr>
            <p:nvPr/>
          </p:nvSpPr>
          <p:spPr bwMode="auto">
            <a:xfrm>
              <a:off x="1480" y="3028"/>
              <a:ext cx="2298" cy="0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49" name="Line 81"/>
            <p:cNvSpPr>
              <a:spLocks noChangeShapeType="1"/>
            </p:cNvSpPr>
            <p:nvPr/>
          </p:nvSpPr>
          <p:spPr bwMode="auto">
            <a:xfrm>
              <a:off x="2640" y="2939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50" name="Line 82"/>
            <p:cNvSpPr>
              <a:spLocks noChangeShapeType="1"/>
            </p:cNvSpPr>
            <p:nvPr/>
          </p:nvSpPr>
          <p:spPr bwMode="auto">
            <a:xfrm flipH="1">
              <a:off x="1464" y="3414"/>
              <a:ext cx="0" cy="96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51" name="Line 83"/>
            <p:cNvSpPr>
              <a:spLocks noChangeShapeType="1"/>
            </p:cNvSpPr>
            <p:nvPr/>
          </p:nvSpPr>
          <p:spPr bwMode="auto">
            <a:xfrm>
              <a:off x="1480" y="3829"/>
              <a:ext cx="2304" cy="0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52" name="Line 84"/>
            <p:cNvSpPr>
              <a:spLocks noChangeShapeType="1"/>
            </p:cNvSpPr>
            <p:nvPr/>
          </p:nvSpPr>
          <p:spPr bwMode="auto">
            <a:xfrm>
              <a:off x="432" y="3918"/>
              <a:ext cx="2208" cy="0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53" name="Text Box 85"/>
            <p:cNvSpPr txBox="1">
              <a:spLocks noChangeArrowheads="1"/>
            </p:cNvSpPr>
            <p:nvPr/>
          </p:nvSpPr>
          <p:spPr bwMode="auto">
            <a:xfrm>
              <a:off x="3888" y="3383"/>
              <a:ext cx="475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9.1, 9.2</a:t>
              </a:r>
            </a:p>
          </p:txBody>
        </p:sp>
        <p:sp>
          <p:nvSpPr>
            <p:cNvPr id="22554" name="Text Box 86"/>
            <p:cNvSpPr txBox="1">
              <a:spLocks noChangeArrowheads="1"/>
            </p:cNvSpPr>
            <p:nvPr/>
          </p:nvSpPr>
          <p:spPr bwMode="auto">
            <a:xfrm>
              <a:off x="1920" y="3688"/>
              <a:ext cx="2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7.1</a:t>
              </a:r>
            </a:p>
          </p:txBody>
        </p:sp>
        <p:sp>
          <p:nvSpPr>
            <p:cNvPr id="22555" name="Text Box 87"/>
            <p:cNvSpPr txBox="1">
              <a:spLocks noChangeArrowheads="1"/>
            </p:cNvSpPr>
            <p:nvPr/>
          </p:nvSpPr>
          <p:spPr bwMode="auto">
            <a:xfrm>
              <a:off x="1200" y="3377"/>
              <a:ext cx="2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6.2</a:t>
              </a:r>
            </a:p>
          </p:txBody>
        </p:sp>
        <p:sp>
          <p:nvSpPr>
            <p:cNvPr id="22556" name="Text Box 88"/>
            <p:cNvSpPr txBox="1">
              <a:spLocks noChangeArrowheads="1"/>
            </p:cNvSpPr>
            <p:nvPr/>
          </p:nvSpPr>
          <p:spPr bwMode="auto">
            <a:xfrm>
              <a:off x="1200" y="3688"/>
              <a:ext cx="2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6.1</a:t>
              </a:r>
            </a:p>
          </p:txBody>
        </p:sp>
        <p:sp>
          <p:nvSpPr>
            <p:cNvPr id="22557" name="Text Box 89"/>
            <p:cNvSpPr txBox="1">
              <a:spLocks noChangeArrowheads="1"/>
            </p:cNvSpPr>
            <p:nvPr/>
          </p:nvSpPr>
          <p:spPr bwMode="auto">
            <a:xfrm>
              <a:off x="1920" y="3377"/>
              <a:ext cx="2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7.2</a:t>
              </a:r>
            </a:p>
          </p:txBody>
        </p:sp>
        <p:sp>
          <p:nvSpPr>
            <p:cNvPr id="22558" name="Text Box 90"/>
            <p:cNvSpPr txBox="1">
              <a:spLocks noChangeArrowheads="1"/>
            </p:cNvSpPr>
            <p:nvPr/>
          </p:nvSpPr>
          <p:spPr bwMode="auto">
            <a:xfrm>
              <a:off x="3888" y="3694"/>
              <a:ext cx="240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9.1, 9.2</a:t>
              </a:r>
            </a:p>
          </p:txBody>
        </p:sp>
        <p:sp>
          <p:nvSpPr>
            <p:cNvPr id="22559" name="Text Box 91"/>
            <p:cNvSpPr txBox="1">
              <a:spLocks noChangeArrowheads="1"/>
            </p:cNvSpPr>
            <p:nvPr/>
          </p:nvSpPr>
          <p:spPr bwMode="auto">
            <a:xfrm>
              <a:off x="2712" y="3518"/>
              <a:ext cx="624" cy="204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Percezione     della società</a:t>
              </a:r>
            </a:p>
          </p:txBody>
        </p:sp>
        <p:sp>
          <p:nvSpPr>
            <p:cNvPr id="22560" name="Text Box 92"/>
            <p:cNvSpPr txBox="1">
              <a:spLocks noChangeArrowheads="1"/>
            </p:cNvSpPr>
            <p:nvPr/>
          </p:nvSpPr>
          <p:spPr bwMode="auto">
            <a:xfrm>
              <a:off x="2688" y="3117"/>
              <a:ext cx="672" cy="305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Indicatori di prestazione relativi società</a:t>
              </a:r>
            </a:p>
          </p:txBody>
        </p:sp>
        <p:sp>
          <p:nvSpPr>
            <p:cNvPr id="22561" name="Text Box 93"/>
            <p:cNvSpPr txBox="1">
              <a:spLocks noChangeArrowheads="1"/>
            </p:cNvSpPr>
            <p:nvPr/>
          </p:nvSpPr>
          <p:spPr bwMode="auto">
            <a:xfrm>
              <a:off x="3168" y="3688"/>
              <a:ext cx="2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8.1</a:t>
              </a:r>
            </a:p>
          </p:txBody>
        </p:sp>
        <p:sp>
          <p:nvSpPr>
            <p:cNvPr id="22562" name="Text Box 94"/>
            <p:cNvSpPr txBox="1">
              <a:spLocks noChangeArrowheads="1"/>
            </p:cNvSpPr>
            <p:nvPr/>
          </p:nvSpPr>
          <p:spPr bwMode="auto">
            <a:xfrm>
              <a:off x="3120" y="3377"/>
              <a:ext cx="2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8.2</a:t>
              </a:r>
            </a:p>
          </p:txBody>
        </p:sp>
        <p:sp>
          <p:nvSpPr>
            <p:cNvPr id="22563" name="Line 95"/>
            <p:cNvSpPr>
              <a:spLocks noChangeShapeType="1"/>
            </p:cNvSpPr>
            <p:nvPr/>
          </p:nvSpPr>
          <p:spPr bwMode="auto">
            <a:xfrm>
              <a:off x="1472" y="3028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64" name="Line 96"/>
            <p:cNvSpPr>
              <a:spLocks noChangeShapeType="1"/>
            </p:cNvSpPr>
            <p:nvPr/>
          </p:nvSpPr>
          <p:spPr bwMode="auto">
            <a:xfrm>
              <a:off x="2256" y="3028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65" name="Line 97"/>
            <p:cNvSpPr>
              <a:spLocks noChangeShapeType="1"/>
            </p:cNvSpPr>
            <p:nvPr/>
          </p:nvSpPr>
          <p:spPr bwMode="auto">
            <a:xfrm>
              <a:off x="3024" y="3028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66" name="Line 98"/>
            <p:cNvSpPr>
              <a:spLocks noChangeShapeType="1"/>
            </p:cNvSpPr>
            <p:nvPr/>
          </p:nvSpPr>
          <p:spPr bwMode="auto">
            <a:xfrm>
              <a:off x="3780" y="3028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67" name="Text Box 99"/>
            <p:cNvSpPr txBox="1">
              <a:spLocks noChangeArrowheads="1"/>
            </p:cNvSpPr>
            <p:nvPr/>
          </p:nvSpPr>
          <p:spPr bwMode="auto">
            <a:xfrm>
              <a:off x="3482" y="3518"/>
              <a:ext cx="624" cy="204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19050">
              <a:solidFill>
                <a:srgbClr val="9933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000" b="1">
                  <a:solidFill>
                    <a:srgbClr val="000066"/>
                  </a:solidFill>
                  <a:latin typeface="Arial" pitchFamily="-1" charset="0"/>
                </a:rPr>
                <a:t>Risultati gestionali</a:t>
              </a:r>
            </a:p>
          </p:txBody>
        </p:sp>
        <p:sp>
          <p:nvSpPr>
            <p:cNvPr id="22568" name="Line 100"/>
            <p:cNvSpPr>
              <a:spLocks noChangeShapeType="1"/>
            </p:cNvSpPr>
            <p:nvPr/>
          </p:nvSpPr>
          <p:spPr bwMode="auto">
            <a:xfrm>
              <a:off x="2256" y="3438"/>
              <a:ext cx="0" cy="80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69" name="Line 101"/>
            <p:cNvSpPr>
              <a:spLocks noChangeShapeType="1"/>
            </p:cNvSpPr>
            <p:nvPr/>
          </p:nvSpPr>
          <p:spPr bwMode="auto">
            <a:xfrm>
              <a:off x="3024" y="3438"/>
              <a:ext cx="0" cy="80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70" name="Line 102"/>
            <p:cNvSpPr>
              <a:spLocks noChangeShapeType="1"/>
            </p:cNvSpPr>
            <p:nvPr/>
          </p:nvSpPr>
          <p:spPr bwMode="auto">
            <a:xfrm>
              <a:off x="3792" y="3438"/>
              <a:ext cx="0" cy="80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71" name="Line 103"/>
            <p:cNvSpPr>
              <a:spLocks noChangeShapeType="1"/>
            </p:cNvSpPr>
            <p:nvPr/>
          </p:nvSpPr>
          <p:spPr bwMode="auto">
            <a:xfrm flipH="1">
              <a:off x="1460" y="3726"/>
              <a:ext cx="0" cy="96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72" name="Line 104"/>
            <p:cNvSpPr>
              <a:spLocks noChangeShapeType="1"/>
            </p:cNvSpPr>
            <p:nvPr/>
          </p:nvSpPr>
          <p:spPr bwMode="auto">
            <a:xfrm>
              <a:off x="2256" y="3726"/>
              <a:ext cx="0" cy="103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73" name="Line 105"/>
            <p:cNvSpPr>
              <a:spLocks noChangeShapeType="1"/>
            </p:cNvSpPr>
            <p:nvPr/>
          </p:nvSpPr>
          <p:spPr bwMode="auto">
            <a:xfrm>
              <a:off x="3024" y="3726"/>
              <a:ext cx="0" cy="103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74" name="Line 106"/>
            <p:cNvSpPr>
              <a:spLocks noChangeShapeType="1"/>
            </p:cNvSpPr>
            <p:nvPr/>
          </p:nvSpPr>
          <p:spPr bwMode="auto">
            <a:xfrm>
              <a:off x="3792" y="3726"/>
              <a:ext cx="0" cy="103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75" name="Line 107"/>
            <p:cNvSpPr>
              <a:spLocks noChangeShapeType="1"/>
            </p:cNvSpPr>
            <p:nvPr/>
          </p:nvSpPr>
          <p:spPr bwMode="auto">
            <a:xfrm>
              <a:off x="2640" y="3829"/>
              <a:ext cx="0" cy="89"/>
            </a:xfrm>
            <a:prstGeom prst="line">
              <a:avLst/>
            </a:prstGeom>
            <a:noFill/>
            <a:ln w="19050">
              <a:solidFill>
                <a:srgbClr val="9933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2540" name="Group 108"/>
          <p:cNvGrpSpPr>
            <a:grpSpLocks/>
          </p:cNvGrpSpPr>
          <p:nvPr/>
        </p:nvGrpSpPr>
        <p:grpSpPr bwMode="auto">
          <a:xfrm>
            <a:off x="468313" y="784225"/>
            <a:ext cx="2643187" cy="2473325"/>
            <a:chOff x="384" y="270"/>
            <a:chExt cx="1623" cy="1632"/>
          </a:xfrm>
        </p:grpSpPr>
        <p:sp>
          <p:nvSpPr>
            <p:cNvPr id="22541" name="Rectangle 109"/>
            <p:cNvSpPr>
              <a:spLocks noChangeArrowheads="1"/>
            </p:cNvSpPr>
            <p:nvPr/>
          </p:nvSpPr>
          <p:spPr bwMode="auto">
            <a:xfrm>
              <a:off x="385" y="270"/>
              <a:ext cx="1622" cy="1632"/>
            </a:xfrm>
            <a:prstGeom prst="rect">
              <a:avLst/>
            </a:prstGeom>
            <a:solidFill>
              <a:srgbClr val="FF2FFF">
                <a:alpha val="5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endParaRPr lang="en-GB"/>
            </a:p>
          </p:txBody>
        </p:sp>
        <p:sp>
          <p:nvSpPr>
            <p:cNvPr id="22542" name="Text Box 110"/>
            <p:cNvSpPr txBox="1">
              <a:spLocks noChangeArrowheads="1"/>
            </p:cNvSpPr>
            <p:nvPr/>
          </p:nvSpPr>
          <p:spPr bwMode="auto">
            <a:xfrm>
              <a:off x="384" y="654"/>
              <a:ext cx="1536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None/>
              </a:pPr>
              <a:r>
                <a:rPr lang="it-IT" sz="1500" b="1">
                  <a:solidFill>
                    <a:srgbClr val="000066"/>
                  </a:solidFill>
                  <a:latin typeface="Arial" pitchFamily="-1" charset="0"/>
                </a:rPr>
                <a:t>ACT</a:t>
              </a:r>
              <a:r>
                <a:rPr lang="it-IT" sz="1200" b="1">
                  <a:solidFill>
                    <a:srgbClr val="000066"/>
                  </a:solidFill>
                  <a:latin typeface="Arial" pitchFamily="-1" charset="0"/>
                </a:rPr>
                <a:t>(Valutare, riesaminare, migliorare gli approcci e la loro diffusione)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ChangeArrowheads="1"/>
          </p:cNvSpPr>
          <p:nvPr/>
        </p:nvSpPr>
        <p:spPr bwMode="auto">
          <a:xfrm>
            <a:off x="180975" y="188913"/>
            <a:ext cx="8928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2000">
                <a:solidFill>
                  <a:srgbClr val="000066"/>
                </a:solidFill>
              </a:rPr>
              <a:t>Un esempio dei Fattori -</a:t>
            </a:r>
            <a:r>
              <a:rPr lang="it-IT" sz="2000">
                <a:solidFill>
                  <a:srgbClr val="A50021"/>
                </a:solidFill>
              </a:rPr>
              <a:t> CRITERIO 1 :Leadership</a:t>
            </a:r>
          </a:p>
        </p:txBody>
      </p:sp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228600" y="795338"/>
            <a:ext cx="8763000" cy="933450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9928" tIns="39964" rIns="79928" bIns="39964">
            <a:prstTxWarp prst="textNoShape">
              <a:avLst/>
            </a:prstTxWarp>
          </a:bodyPr>
          <a:lstStyle/>
          <a:p>
            <a:pPr algn="l">
              <a:buFontTx/>
              <a:buNone/>
            </a:pPr>
            <a:r>
              <a:rPr lang="it-IT" sz="1400">
                <a:solidFill>
                  <a:schemeClr val="tx1"/>
                </a:solidFill>
                <a:latin typeface="Arial" pitchFamily="-1" charset="0"/>
              </a:rPr>
              <a:t>I </a:t>
            </a:r>
            <a:r>
              <a:rPr lang="it-IT" sz="1400" i="1">
                <a:solidFill>
                  <a:schemeClr val="tx1"/>
                </a:solidFill>
                <a:latin typeface="Arial" pitchFamily="-1" charset="0"/>
              </a:rPr>
              <a:t>leader orientano l</a:t>
            </a:r>
            <a:r>
              <a:rPr lang="ja-JP" altLang="it-IT" sz="1400" i="1">
                <a:solidFill>
                  <a:schemeClr val="tx1"/>
                </a:solidFill>
                <a:latin typeface="Arial" pitchFamily="-1" charset="0"/>
              </a:rPr>
              <a:t>’</a:t>
            </a:r>
            <a:r>
              <a:rPr lang="it-IT" altLang="ja-JP" sz="1400" i="1">
                <a:solidFill>
                  <a:schemeClr val="tx1"/>
                </a:solidFill>
                <a:latin typeface="Arial" pitchFamily="-1" charset="0"/>
              </a:rPr>
              <a:t>organizzazione. Essi sviluppano la mission, la vision e i valori necessari </a:t>
            </a:r>
            <a:r>
              <a:rPr lang="it-IT" altLang="ja-JP" sz="1400">
                <a:solidFill>
                  <a:schemeClr val="tx1"/>
                </a:solidFill>
                <a:latin typeface="Arial" pitchFamily="-1" charset="0"/>
              </a:rPr>
              <a:t>per il suo successo nel lungo termine. Motivano e supportano il personale nell</a:t>
            </a:r>
            <a:r>
              <a:rPr lang="ja-JP" altLang="it-IT" sz="1400">
                <a:solidFill>
                  <a:schemeClr val="tx1"/>
                </a:solidFill>
                <a:latin typeface="Arial" pitchFamily="-1" charset="0"/>
              </a:rPr>
              <a:t>’</a:t>
            </a:r>
            <a:r>
              <a:rPr lang="it-IT" altLang="ja-JP" sz="1400">
                <a:solidFill>
                  <a:schemeClr val="tx1"/>
                </a:solidFill>
                <a:latin typeface="Arial" pitchFamily="-1" charset="0"/>
              </a:rPr>
              <a:t>organizzazione agendo come modelli di ruolo e utilizzando comportamenti adeguati in linea con i valori espliciti ed impliciti. ……………………………</a:t>
            </a:r>
          </a:p>
          <a:p>
            <a:pPr algn="l">
              <a:buFontTx/>
              <a:buNone/>
            </a:pPr>
            <a:r>
              <a:rPr lang="it-IT" sz="1400">
                <a:solidFill>
                  <a:schemeClr val="tx1"/>
                </a:solidFill>
                <a:latin typeface="Arial" pitchFamily="-1" charset="0"/>
              </a:rPr>
              <a:t>………………………………….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642938" y="1751013"/>
            <a:ext cx="813593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918" tIns="39958" rIns="79918" bIns="39958">
            <a:prstTxWarp prst="textNoShape">
              <a:avLst/>
            </a:prstTxWarp>
            <a:spAutoFit/>
          </a:bodyPr>
          <a:lstStyle/>
          <a:p>
            <a:pPr algn="l">
              <a:buFontTx/>
              <a:buNone/>
            </a:pPr>
            <a:r>
              <a:rPr lang="it-IT" sz="1400" b="1" i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  <a:ea typeface="Times New Roman" pitchFamily="-1" charset="0"/>
                <a:cs typeface="Times New Roman" pitchFamily="-1" charset="0"/>
              </a:rPr>
              <a:t>1.1. Orientamento dell</a:t>
            </a:r>
            <a:r>
              <a:rPr lang="ja-JP" altLang="it-IT" sz="1400" b="1" i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  <a:ea typeface="Times New Roman" pitchFamily="-1" charset="0"/>
                <a:cs typeface="Times New Roman" pitchFamily="-1" charset="0"/>
              </a:rPr>
              <a:t>’</a:t>
            </a:r>
            <a:r>
              <a:rPr lang="it-IT" altLang="ja-JP" sz="1400" b="1" i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  <a:ea typeface="Times New Roman" pitchFamily="-1" charset="0"/>
                <a:cs typeface="Times New Roman" pitchFamily="-1" charset="0"/>
              </a:rPr>
              <a:t>organizzazione, attraverso lo sviluppo di una missione, una visione e dei valori</a:t>
            </a:r>
            <a:endParaRPr lang="it-IT" sz="1400" b="1" i="1">
              <a:solidFill>
                <a:srgbClr val="CC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pitchFamily="-1" charset="0"/>
              <a:ea typeface="Times New Roman" pitchFamily="-1" charset="0"/>
              <a:cs typeface="Times New Roman" pitchFamily="-1" charset="0"/>
            </a:endParaRP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609600" y="2284588"/>
            <a:ext cx="8424675" cy="511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918" tIns="39958" rIns="79918" bIns="39958">
            <a:spAutoFit/>
          </a:bodyPr>
          <a:lstStyle/>
          <a:p>
            <a:pPr marL="0" lvl="8" defTabSz="914295">
              <a:defRPr/>
            </a:pPr>
            <a:r>
              <a:rPr lang="it-IT" sz="14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Times New Roman" pitchFamily="18" charset="0"/>
              </a:rPr>
              <a:t>1.2. Sviluppo e implementazione di un sistema di gestione dell’organizzazione, delle sue performance e del cambiamento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642911" y="2808463"/>
            <a:ext cx="8136557" cy="511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918" tIns="39958" rIns="79918" bIns="39958">
            <a:spAutoFit/>
          </a:bodyPr>
          <a:lstStyle/>
          <a:p>
            <a:pPr marL="0" lvl="8" defTabSz="914295">
              <a:defRPr/>
            </a:pPr>
            <a:r>
              <a:rPr lang="it-IT" sz="14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Times New Roman" pitchFamily="18" charset="0"/>
              </a:rPr>
              <a:t>1.3. Motivazione e supporto al personale dell’organizzazione e comportamento come modello di ruolo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650875" y="3351213"/>
            <a:ext cx="813593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918" tIns="39958" rIns="79918" bIns="39958">
            <a:prstTxWarp prst="textNoShape">
              <a:avLst/>
            </a:prstTxWarp>
            <a:spAutoFit/>
          </a:bodyPr>
          <a:lstStyle/>
          <a:p>
            <a:pPr algn="l">
              <a:buFontTx/>
              <a:buNone/>
            </a:pPr>
            <a:r>
              <a:rPr lang="it-IT" sz="1400" b="1" i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  <a:ea typeface="Times New Roman" pitchFamily="-1" charset="0"/>
                <a:cs typeface="Times New Roman" pitchFamily="-1" charset="0"/>
              </a:rPr>
              <a:t>1.4. Gestione dei rapporti con i politici e gli altri portatori di interesse al fine di assicurare la condivisione delle responsabilità</a:t>
            </a:r>
          </a:p>
        </p:txBody>
      </p:sp>
      <p:grpSp>
        <p:nvGrpSpPr>
          <p:cNvPr id="24583" name="Gruppo 57"/>
          <p:cNvGrpSpPr>
            <a:grpSpLocks/>
          </p:cNvGrpSpPr>
          <p:nvPr/>
        </p:nvGrpSpPr>
        <p:grpSpPr bwMode="auto">
          <a:xfrm>
            <a:off x="1371600" y="3732213"/>
            <a:ext cx="6654800" cy="2576512"/>
            <a:chOff x="1371470" y="3803972"/>
            <a:chExt cx="6682376" cy="2909566"/>
          </a:xfrm>
        </p:grpSpPr>
        <p:sp>
          <p:nvSpPr>
            <p:cNvPr id="24584" name="Rectangle 4"/>
            <p:cNvSpPr>
              <a:spLocks noChangeArrowheads="1"/>
            </p:cNvSpPr>
            <p:nvPr/>
          </p:nvSpPr>
          <p:spPr bwMode="auto">
            <a:xfrm>
              <a:off x="1473200" y="4551363"/>
              <a:ext cx="1793875" cy="1155700"/>
            </a:xfrm>
            <a:prstGeom prst="rect">
              <a:avLst/>
            </a:prstGeom>
            <a:gradFill rotWithShape="0">
              <a:gsLst>
                <a:gs pos="0">
                  <a:srgbClr val="96DE96"/>
                </a:gs>
                <a:gs pos="100000">
                  <a:srgbClr val="00AE00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060BDE"/>
              </a:solidFill>
              <a:miter lim="800000"/>
              <a:headEnd/>
              <a:tailEnd/>
            </a:ln>
          </p:spPr>
          <p:txBody>
            <a:bodyPr wrap="none" lIns="82296" tIns="41148" rIns="82296" bIns="41148" anchor="ctr">
              <a:prstTxWarp prst="textNoShape">
                <a:avLst/>
              </a:prstTxWarp>
            </a:bodyPr>
            <a:lstStyle/>
            <a:p>
              <a:pPr>
                <a:buFontTx/>
                <a:buNone/>
              </a:pPr>
              <a:endParaRPr lang="en-GB"/>
            </a:p>
          </p:txBody>
        </p:sp>
        <p:sp>
          <p:nvSpPr>
            <p:cNvPr id="60" name="Text Box 5"/>
            <p:cNvSpPr txBox="1">
              <a:spLocks noChangeArrowheads="1"/>
            </p:cNvSpPr>
            <p:nvPr/>
          </p:nvSpPr>
          <p:spPr bwMode="auto">
            <a:xfrm>
              <a:off x="1371470" y="4562287"/>
              <a:ext cx="1965499" cy="13355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82296" tIns="41148" rIns="82296" bIns="4114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it-IT" sz="1300" b="1" i="1">
                  <a:solidFill>
                    <a:schemeClr val="bg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1.1  Orientare l</a:t>
              </a:r>
              <a:r>
                <a:rPr lang="ja-JP" altLang="it-IT" sz="1300" b="1" i="1">
                  <a:solidFill>
                    <a:schemeClr val="bg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’</a:t>
              </a:r>
              <a:r>
                <a:rPr lang="it-IT" altLang="ja-JP" sz="1300" b="1" i="1">
                  <a:solidFill>
                    <a:schemeClr val="bg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organizzazione  attraverso  mis-sion, vision e valori</a:t>
              </a:r>
            </a:p>
            <a:p>
              <a:pPr>
                <a:spcBef>
                  <a:spcPct val="50000"/>
                </a:spcBef>
                <a:buFontTx/>
                <a:buNone/>
              </a:pPr>
              <a:endParaRPr lang="it-IT" sz="13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endParaRPr>
            </a:p>
          </p:txBody>
        </p:sp>
        <p:sp>
          <p:nvSpPr>
            <p:cNvPr id="24586" name="Rectangle 6"/>
            <p:cNvSpPr>
              <a:spLocks noChangeArrowheads="1"/>
            </p:cNvSpPr>
            <p:nvPr/>
          </p:nvSpPr>
          <p:spPr bwMode="auto">
            <a:xfrm>
              <a:off x="3819525" y="4551363"/>
              <a:ext cx="1793875" cy="1155700"/>
            </a:xfrm>
            <a:prstGeom prst="rect">
              <a:avLst/>
            </a:prstGeom>
            <a:gradFill rotWithShape="0">
              <a:gsLst>
                <a:gs pos="0">
                  <a:srgbClr val="96DE96"/>
                </a:gs>
                <a:gs pos="100000">
                  <a:srgbClr val="00AE00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060BDE"/>
              </a:solidFill>
              <a:miter lim="800000"/>
              <a:headEnd/>
              <a:tailEnd/>
            </a:ln>
          </p:spPr>
          <p:txBody>
            <a:bodyPr wrap="none" lIns="82296" tIns="41148" rIns="82296" bIns="41148" anchor="ctr">
              <a:prstTxWarp prst="textNoShape">
                <a:avLst/>
              </a:prstTxWarp>
            </a:bodyPr>
            <a:lstStyle/>
            <a:p>
              <a:pPr>
                <a:buFontTx/>
                <a:buNone/>
              </a:pPr>
              <a:endParaRPr lang="en-GB"/>
            </a:p>
          </p:txBody>
        </p: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>
              <a:off x="3819974" y="4562287"/>
              <a:ext cx="1861883" cy="1066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82296" tIns="41148" rIns="82296" bIns="4114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it-IT" sz="1400" b="1" i="1">
                  <a:solidFill>
                    <a:schemeClr val="bg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1.2  Sviluppo e Implementazione  del  Sistemi di Gestione</a:t>
              </a:r>
            </a:p>
          </p:txBody>
        </p:sp>
        <p:sp>
          <p:nvSpPr>
            <p:cNvPr id="24588" name="Rectangle 8"/>
            <p:cNvSpPr>
              <a:spLocks noChangeArrowheads="1"/>
            </p:cNvSpPr>
            <p:nvPr/>
          </p:nvSpPr>
          <p:spPr bwMode="auto">
            <a:xfrm>
              <a:off x="6165850" y="4157663"/>
              <a:ext cx="1793875" cy="938212"/>
            </a:xfrm>
            <a:prstGeom prst="rect">
              <a:avLst/>
            </a:prstGeom>
            <a:gradFill rotWithShape="0">
              <a:gsLst>
                <a:gs pos="0">
                  <a:srgbClr val="96DE96"/>
                </a:gs>
                <a:gs pos="100000">
                  <a:srgbClr val="00AE00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060BDE"/>
              </a:solidFill>
              <a:miter lim="800000"/>
              <a:headEnd/>
              <a:tailEnd/>
            </a:ln>
          </p:spPr>
          <p:txBody>
            <a:bodyPr wrap="none" lIns="82296" tIns="41148" rIns="82296" bIns="41148" anchor="ctr">
              <a:prstTxWarp prst="textNoShape">
                <a:avLst/>
              </a:prstTxWarp>
            </a:bodyPr>
            <a:lstStyle/>
            <a:p>
              <a:pPr>
                <a:buFontTx/>
                <a:buNone/>
              </a:pPr>
              <a:endParaRPr lang="en-GB"/>
            </a:p>
          </p:txBody>
        </p:sp>
        <p:sp>
          <p:nvSpPr>
            <p:cNvPr id="64" name="Text Box 9"/>
            <p:cNvSpPr txBox="1">
              <a:spLocks noChangeArrowheads="1"/>
            </p:cNvSpPr>
            <p:nvPr/>
          </p:nvSpPr>
          <p:spPr bwMode="auto">
            <a:xfrm>
              <a:off x="6038931" y="4237808"/>
              <a:ext cx="2014915" cy="77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82296" tIns="41148" rIns="82296" bIns="4114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it-IT" sz="1300" b="1" i="1">
                  <a:solidFill>
                    <a:schemeClr val="bg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1.3 Coinvolgimento del  personale  ed esempio</a:t>
              </a:r>
            </a:p>
          </p:txBody>
        </p:sp>
        <p:sp>
          <p:nvSpPr>
            <p:cNvPr id="24590" name="Rectangle 10"/>
            <p:cNvSpPr>
              <a:spLocks noChangeArrowheads="1"/>
            </p:cNvSpPr>
            <p:nvPr/>
          </p:nvSpPr>
          <p:spPr bwMode="auto">
            <a:xfrm>
              <a:off x="6165850" y="5164138"/>
              <a:ext cx="1793875" cy="898525"/>
            </a:xfrm>
            <a:prstGeom prst="rect">
              <a:avLst/>
            </a:prstGeom>
            <a:gradFill rotWithShape="0">
              <a:gsLst>
                <a:gs pos="0">
                  <a:srgbClr val="96DE96"/>
                </a:gs>
                <a:gs pos="100000">
                  <a:srgbClr val="00AE00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060BDE"/>
              </a:solidFill>
              <a:miter lim="800000"/>
              <a:headEnd/>
              <a:tailEnd/>
            </a:ln>
          </p:spPr>
          <p:txBody>
            <a:bodyPr wrap="none" lIns="82296" tIns="41148" rIns="82296" bIns="41148" anchor="ctr">
              <a:prstTxWarp prst="textNoShape">
                <a:avLst/>
              </a:prstTxWarp>
            </a:bodyPr>
            <a:lstStyle/>
            <a:p>
              <a:pPr>
                <a:buFontTx/>
                <a:buNone/>
              </a:pPr>
              <a:endParaRPr lang="en-GB" sz="1300"/>
            </a:p>
          </p:txBody>
        </p:sp>
        <p:sp>
          <p:nvSpPr>
            <p:cNvPr id="66" name="Text Box 11"/>
            <p:cNvSpPr txBox="1">
              <a:spLocks noChangeArrowheads="1"/>
            </p:cNvSpPr>
            <p:nvPr/>
          </p:nvSpPr>
          <p:spPr bwMode="auto">
            <a:xfrm>
              <a:off x="6166457" y="5247102"/>
              <a:ext cx="1861883" cy="77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82296" tIns="41148" rIns="82296" bIns="4114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it-IT" sz="1300" b="1" i="1">
                  <a:solidFill>
                    <a:schemeClr val="bg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1.4 Rapporti e condivisione responsabilità </a:t>
              </a:r>
            </a:p>
          </p:txBody>
        </p:sp>
        <p:sp>
          <p:nvSpPr>
            <p:cNvPr id="67" name="Text Box 12"/>
            <p:cNvSpPr txBox="1">
              <a:spLocks noChangeArrowheads="1"/>
            </p:cNvSpPr>
            <p:nvPr/>
          </p:nvSpPr>
          <p:spPr bwMode="auto">
            <a:xfrm>
              <a:off x="1403352" y="4210916"/>
              <a:ext cx="1863478" cy="3208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82296" tIns="41148" rIns="82296" bIns="4114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it-IT" sz="1300" b="1">
                  <a:solidFill>
                    <a:srgbClr val="CC0066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L</a:t>
              </a:r>
              <a:r>
                <a:rPr lang="ja-JP" altLang="it-IT" sz="1300" b="1">
                  <a:solidFill>
                    <a:srgbClr val="CC0066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’</a:t>
              </a:r>
              <a:r>
                <a:rPr lang="it-IT" altLang="ja-JP" sz="1300" b="1">
                  <a:solidFill>
                    <a:srgbClr val="CC0066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orientamento</a:t>
              </a:r>
              <a:endParaRPr lang="it-IT" sz="1300" b="1">
                <a:solidFill>
                  <a:srgbClr val="CC0066"/>
                </a:solidFill>
                <a:effectLst>
                  <a:outerShdw blurRad="38100" dist="38100" dir="2700000" algn="tl">
                    <a:srgbClr val="DDDDDD"/>
                  </a:outerShdw>
                </a:effectLst>
              </a:endParaRPr>
            </a:p>
          </p:txBody>
        </p:sp>
        <p:sp>
          <p:nvSpPr>
            <p:cNvPr id="68" name="Text Box 13"/>
            <p:cNvSpPr txBox="1">
              <a:spLocks noChangeArrowheads="1"/>
            </p:cNvSpPr>
            <p:nvPr/>
          </p:nvSpPr>
          <p:spPr bwMode="auto">
            <a:xfrm>
              <a:off x="3708389" y="4225258"/>
              <a:ext cx="1861883" cy="3208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82296" tIns="41148" rIns="82296" bIns="4114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it-IT" sz="1300" b="1">
                  <a:solidFill>
                    <a:srgbClr val="CC0066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Lo sviluppo</a:t>
              </a:r>
            </a:p>
          </p:txBody>
        </p:sp>
        <p:sp>
          <p:nvSpPr>
            <p:cNvPr id="69" name="Text Box 14"/>
            <p:cNvSpPr txBox="1">
              <a:spLocks noChangeArrowheads="1"/>
            </p:cNvSpPr>
            <p:nvPr/>
          </p:nvSpPr>
          <p:spPr bwMode="auto">
            <a:xfrm>
              <a:off x="6096318" y="6062785"/>
              <a:ext cx="1863478" cy="319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82296" tIns="41148" rIns="82296" bIns="4114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it-IT" sz="1300" b="1">
                  <a:solidFill>
                    <a:srgbClr val="CC0066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Gli stakeholder</a:t>
              </a:r>
            </a:p>
          </p:txBody>
        </p:sp>
        <p:sp>
          <p:nvSpPr>
            <p:cNvPr id="70" name="Text Box 15"/>
            <p:cNvSpPr txBox="1">
              <a:spLocks noChangeArrowheads="1"/>
            </p:cNvSpPr>
            <p:nvPr/>
          </p:nvSpPr>
          <p:spPr bwMode="auto">
            <a:xfrm>
              <a:off x="6011832" y="3803972"/>
              <a:ext cx="1863477" cy="319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82296" tIns="41148" rIns="82296" bIns="4114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it-IT" sz="1300" b="1">
                  <a:solidFill>
                    <a:srgbClr val="CC0066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Il coinvolgimento</a:t>
              </a:r>
            </a:p>
          </p:txBody>
        </p:sp>
        <p:sp>
          <p:nvSpPr>
            <p:cNvPr id="24596" name="AutoShape 16"/>
            <p:cNvSpPr>
              <a:spLocks noChangeArrowheads="1"/>
            </p:cNvSpPr>
            <p:nvPr/>
          </p:nvSpPr>
          <p:spPr bwMode="auto">
            <a:xfrm>
              <a:off x="3394075" y="4959350"/>
              <a:ext cx="344488" cy="407988"/>
            </a:xfrm>
            <a:prstGeom prst="rightArrow">
              <a:avLst>
                <a:gd name="adj1" fmla="val 50000"/>
                <a:gd name="adj2" fmla="val 45000"/>
              </a:avLst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82296" tIns="41148" rIns="82296" bIns="41148" anchor="ctr">
              <a:prstTxWarp prst="textNoShape">
                <a:avLst/>
              </a:prstTxWarp>
            </a:bodyPr>
            <a:lstStyle/>
            <a:p>
              <a:pPr>
                <a:buFontTx/>
                <a:buNone/>
              </a:pPr>
              <a:endParaRPr lang="en-GB"/>
            </a:p>
          </p:txBody>
        </p:sp>
        <p:sp>
          <p:nvSpPr>
            <p:cNvPr id="72" name="Freccia bidirezionale orizzontale 71"/>
            <p:cNvSpPr/>
            <p:nvPr/>
          </p:nvSpPr>
          <p:spPr>
            <a:xfrm rot="2330142">
              <a:off x="5629253" y="5514216"/>
              <a:ext cx="577056" cy="360334"/>
            </a:xfrm>
            <a:prstGeom prst="left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buFontTx/>
                <a:buNone/>
                <a:defRPr/>
              </a:pPr>
              <a:endParaRPr lang="it-IT"/>
            </a:p>
          </p:txBody>
        </p:sp>
        <p:sp>
          <p:nvSpPr>
            <p:cNvPr id="73" name="Freccia bidirezionale orizzontale 72"/>
            <p:cNvSpPr/>
            <p:nvPr/>
          </p:nvSpPr>
          <p:spPr>
            <a:xfrm rot="2330142">
              <a:off x="5629253" y="5514216"/>
              <a:ext cx="577056" cy="360334"/>
            </a:xfrm>
            <a:prstGeom prst="left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buFontTx/>
                <a:buNone/>
                <a:defRPr/>
              </a:pPr>
              <a:endParaRPr lang="it-IT"/>
            </a:p>
          </p:txBody>
        </p:sp>
        <p:sp>
          <p:nvSpPr>
            <p:cNvPr id="74" name="Freccia bidirezionale orizzontale 73"/>
            <p:cNvSpPr/>
            <p:nvPr/>
          </p:nvSpPr>
          <p:spPr>
            <a:xfrm rot="19237147">
              <a:off x="5603748" y="4578422"/>
              <a:ext cx="577056" cy="360334"/>
            </a:xfrm>
            <a:prstGeom prst="left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buFontTx/>
                <a:buNone/>
                <a:defRPr/>
              </a:pPr>
              <a:endParaRPr lang="it-IT"/>
            </a:p>
          </p:txBody>
        </p:sp>
        <p:sp>
          <p:nvSpPr>
            <p:cNvPr id="75" name="Rectangle 6"/>
            <p:cNvSpPr>
              <a:spLocks noChangeArrowheads="1"/>
            </p:cNvSpPr>
            <p:nvPr/>
          </p:nvSpPr>
          <p:spPr bwMode="auto">
            <a:xfrm>
              <a:off x="3059599" y="6021552"/>
              <a:ext cx="1793338" cy="691986"/>
            </a:xfrm>
            <a:prstGeom prst="rect">
              <a:avLst/>
            </a:prstGeom>
            <a:solidFill>
              <a:srgbClr val="CC6600"/>
            </a:solidFill>
            <a:ln w="28575">
              <a:solidFill>
                <a:srgbClr val="060BDE"/>
              </a:solidFill>
              <a:miter lim="800000"/>
              <a:headEnd/>
              <a:tailEnd/>
            </a:ln>
          </p:spPr>
          <p:txBody>
            <a:bodyPr wrap="none" lIns="82296" tIns="41148" rIns="82296" bIns="41148" anchor="ctr">
              <a:prstTxWarp prst="textNoShape">
                <a:avLst/>
              </a:prstTxWarp>
            </a:bodyPr>
            <a:lstStyle/>
            <a:p>
              <a:pPr>
                <a:buFontTx/>
                <a:buNone/>
              </a:pPr>
              <a:r>
                <a:rPr lang="it-IT" sz="1400" b="1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Politiche e </a:t>
              </a:r>
            </a:p>
            <a:p>
              <a:pPr>
                <a:buFontTx/>
                <a:buNone/>
              </a:pPr>
              <a:r>
                <a:rPr lang="it-IT" sz="1400" b="1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strategie</a:t>
              </a:r>
            </a:p>
          </p:txBody>
        </p:sp>
        <p:sp>
          <p:nvSpPr>
            <p:cNvPr id="24601" name="AutoShape 16"/>
            <p:cNvSpPr>
              <a:spLocks noChangeArrowheads="1"/>
            </p:cNvSpPr>
            <p:nvPr/>
          </p:nvSpPr>
          <p:spPr bwMode="auto">
            <a:xfrm rot="7559570">
              <a:off x="4881563" y="5788025"/>
              <a:ext cx="344488" cy="407987"/>
            </a:xfrm>
            <a:prstGeom prst="rightArrow">
              <a:avLst>
                <a:gd name="adj1" fmla="val 50000"/>
                <a:gd name="adj2" fmla="val 45000"/>
              </a:avLst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82296" tIns="41148" rIns="82296" bIns="41148" anchor="ctr">
              <a:prstTxWarp prst="textNoShape">
                <a:avLst/>
              </a:prstTxWarp>
            </a:bodyPr>
            <a:lstStyle/>
            <a:p>
              <a:pPr>
                <a:buFontTx/>
                <a:buNone/>
              </a:pPr>
              <a:endParaRPr lang="en-GB"/>
            </a:p>
          </p:txBody>
        </p:sp>
        <p:sp>
          <p:nvSpPr>
            <p:cNvPr id="24602" name="AutoShape 16"/>
            <p:cNvSpPr>
              <a:spLocks noChangeArrowheads="1"/>
            </p:cNvSpPr>
            <p:nvPr/>
          </p:nvSpPr>
          <p:spPr bwMode="auto">
            <a:xfrm rot="2355137">
              <a:off x="2646363" y="5724525"/>
              <a:ext cx="344487" cy="407988"/>
            </a:xfrm>
            <a:prstGeom prst="rightArrow">
              <a:avLst>
                <a:gd name="adj1" fmla="val 50000"/>
                <a:gd name="adj2" fmla="val 45000"/>
              </a:avLst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82296" tIns="41148" rIns="82296" bIns="41148" anchor="ctr">
              <a:prstTxWarp prst="textNoShape">
                <a:avLst/>
              </a:prstTxWarp>
            </a:bodyPr>
            <a:lstStyle/>
            <a:p>
              <a:pPr>
                <a:buFontTx/>
                <a:buNone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ChangeArrowheads="1"/>
          </p:cNvSpPr>
          <p:nvPr/>
        </p:nvSpPr>
        <p:spPr bwMode="auto">
          <a:xfrm>
            <a:off x="107950" y="444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2000">
                <a:solidFill>
                  <a:schemeClr val="tx2"/>
                </a:solidFill>
              </a:rPr>
              <a:t>Un esempio di sottocriterio </a:t>
            </a:r>
          </a:p>
          <a:p>
            <a:pPr>
              <a:buFontTx/>
              <a:buNone/>
            </a:pPr>
            <a:r>
              <a:rPr lang="it-IT" sz="2000">
                <a:solidFill>
                  <a:schemeClr val="tx2"/>
                </a:solidFill>
              </a:rPr>
              <a:t>relativo ai Fattori (Criterio 1)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42875" y="1298575"/>
            <a:ext cx="8786813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918" tIns="39958" rIns="79918" bIns="39958">
            <a:prstTxWarp prst="textNoShape">
              <a:avLst/>
            </a:prstTxWarp>
            <a:spAutoFit/>
          </a:bodyPr>
          <a:lstStyle/>
          <a:p>
            <a:pPr marL="457200" indent="-457200" algn="just">
              <a:buFontTx/>
              <a:buNone/>
            </a:pPr>
            <a:r>
              <a:rPr lang="it-IT" sz="1800" b="1" i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  <a:ea typeface="Times New Roman" pitchFamily="-1" charset="0"/>
                <a:cs typeface="Times New Roman" pitchFamily="-1" charset="0"/>
              </a:rPr>
              <a:t>Sottocriterio 1.1 - Orientamento dell</a:t>
            </a:r>
            <a:r>
              <a:rPr lang="ja-JP" altLang="it-IT" sz="1800" b="1" i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  <a:ea typeface="Times New Roman" pitchFamily="-1" charset="0"/>
                <a:cs typeface="Times New Roman" pitchFamily="-1" charset="0"/>
              </a:rPr>
              <a:t>’</a:t>
            </a:r>
            <a:r>
              <a:rPr lang="it-IT" altLang="ja-JP" sz="1800" b="1" i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  <a:ea typeface="Times New Roman" pitchFamily="-1" charset="0"/>
                <a:cs typeface="Times New Roman" pitchFamily="-1" charset="0"/>
              </a:rPr>
              <a:t>organizzazione, attraverso lo sviluppo di 		    una missione, una visione e dei valori</a:t>
            </a:r>
          </a:p>
          <a:p>
            <a:pPr marL="457200" indent="-457200" algn="just">
              <a:buFontTx/>
              <a:buNone/>
            </a:pPr>
            <a:endParaRPr lang="it-IT" sz="1400" i="1">
              <a:solidFill>
                <a:schemeClr val="tx1"/>
              </a:solidFill>
              <a:latin typeface="Arial" pitchFamily="-1" charset="0"/>
              <a:ea typeface="Times New Roman" pitchFamily="-1" charset="0"/>
              <a:cs typeface="Times New Roman" pitchFamily="-1" charset="0"/>
            </a:endParaRPr>
          </a:p>
          <a:p>
            <a:pPr marL="457200" indent="-457200" algn="just">
              <a:buFontTx/>
              <a:buNone/>
            </a:pPr>
            <a:r>
              <a:rPr lang="it-IT" sz="1400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Considerare l</a:t>
            </a:r>
            <a:r>
              <a:rPr lang="ja-JP" altLang="it-IT" sz="1400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’</a:t>
            </a:r>
            <a:r>
              <a:rPr lang="it-IT" altLang="ja-JP" sz="1400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evidenza  di quanto la dirigenza dell</a:t>
            </a:r>
            <a:r>
              <a:rPr lang="ja-JP" altLang="it-IT" sz="1400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’</a:t>
            </a:r>
            <a:r>
              <a:rPr lang="it-IT" altLang="ja-JP" sz="1400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organizzazione sta facendo per (</a:t>
            </a:r>
            <a:r>
              <a:rPr lang="it-IT" altLang="ja-JP" sz="1600" b="1" i="1">
                <a:solidFill>
                  <a:srgbClr val="000066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Esempi):</a:t>
            </a:r>
          </a:p>
          <a:p>
            <a:pPr marL="457200" indent="-457200" algn="just">
              <a:spcBef>
                <a:spcPts val="600"/>
              </a:spcBef>
              <a:buClr>
                <a:srgbClr val="A50021"/>
              </a:buClr>
              <a:buFontTx/>
              <a:buAutoNum type="alphaLcPeriod"/>
            </a:pPr>
            <a:r>
              <a:rPr lang="it-IT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formulare e sviluppare la missione (quali sono i nostri obiettivi) e la visione (dove vogliamo andare) dell</a:t>
            </a:r>
            <a:r>
              <a:rPr lang="ja-JP" altLang="it-IT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’</a:t>
            </a:r>
            <a:r>
              <a:rPr lang="it-IT" altLang="ja-JP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organizzazione coinvolgendo i portatori di interesse più significativi e il personale;</a:t>
            </a:r>
          </a:p>
          <a:p>
            <a:pPr marL="457200" indent="-457200" algn="just">
              <a:spcBef>
                <a:spcPts val="600"/>
              </a:spcBef>
              <a:buClr>
                <a:srgbClr val="A50021"/>
              </a:buClr>
              <a:buFontTx/>
              <a:buAutoNum type="alphaLcPeriod"/>
            </a:pPr>
            <a:r>
              <a:rPr lang="it-IT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tradurre la missione e la visione in obiettivi e azioni strategici (nel lungo e medio periodo) ed operativi (nel breve periodo);</a:t>
            </a:r>
          </a:p>
          <a:p>
            <a:pPr marL="457200" indent="-457200" algn="just">
              <a:spcBef>
                <a:spcPts val="600"/>
              </a:spcBef>
              <a:buClr>
                <a:srgbClr val="A50021"/>
              </a:buClr>
              <a:buFontTx/>
              <a:buAutoNum type="alphaLcPeriod"/>
            </a:pPr>
            <a:r>
              <a:rPr lang="it-IT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stabilire, con il coinvolgimento dei portatori di interesse, l</a:t>
            </a:r>
            <a:r>
              <a:rPr lang="ja-JP" altLang="it-IT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’</a:t>
            </a:r>
            <a:r>
              <a:rPr lang="it-IT" altLang="ja-JP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insieme dei valori di riferimento comprendenti trasparenza, etica, spirito di servizio ed un codice di condotta;</a:t>
            </a:r>
          </a:p>
          <a:p>
            <a:pPr marL="457200" indent="-457200" algn="just">
              <a:spcBef>
                <a:spcPts val="600"/>
              </a:spcBef>
              <a:buClr>
                <a:srgbClr val="A50021"/>
              </a:buClr>
              <a:buFontTx/>
              <a:buAutoNum type="alphaLcPeriod"/>
            </a:pPr>
            <a:r>
              <a:rPr lang="it-IT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rafforzare la fiducia reciproca e il rispetto tra leader, manager e personale (ad es. definendo norme di buona leadership);</a:t>
            </a:r>
          </a:p>
          <a:p>
            <a:pPr marL="457200" indent="-457200" algn="just">
              <a:spcBef>
                <a:spcPts val="600"/>
              </a:spcBef>
              <a:buClr>
                <a:srgbClr val="A50021"/>
              </a:buClr>
              <a:buFontTx/>
              <a:buAutoNum type="alphaLcPeriod"/>
            </a:pPr>
            <a:r>
              <a:rPr lang="it-IT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creare le condizioni per una comunicazione efficace, assicurando un</a:t>
            </a:r>
            <a:r>
              <a:rPr lang="ja-JP" altLang="it-IT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’</a:t>
            </a:r>
            <a:r>
              <a:rPr lang="it-IT" altLang="ja-JP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ampia comunicazione di missione, visione, valori, obiettivi strategici e operativi a tutto il personale dell</a:t>
            </a:r>
            <a:r>
              <a:rPr lang="ja-JP" altLang="it-IT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’</a:t>
            </a:r>
            <a:r>
              <a:rPr lang="it-IT" altLang="ja-JP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organizzazione e agli altri portatori di interesse;</a:t>
            </a:r>
          </a:p>
          <a:p>
            <a:pPr marL="457200" indent="-457200" algn="just">
              <a:spcBef>
                <a:spcPts val="600"/>
              </a:spcBef>
              <a:buClr>
                <a:srgbClr val="A50021"/>
              </a:buClr>
              <a:buFontTx/>
              <a:buAutoNum type="alphaLcPeriod"/>
            </a:pPr>
            <a:r>
              <a:rPr lang="it-IT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rivedere periodicamente missione, visione e valori in conseguenza dei cambiamenti dell</a:t>
            </a:r>
            <a:r>
              <a:rPr lang="ja-JP" altLang="it-IT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’</a:t>
            </a:r>
            <a:r>
              <a:rPr lang="it-IT" altLang="ja-JP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ambiente esterno;</a:t>
            </a:r>
          </a:p>
          <a:p>
            <a:pPr marL="457200" indent="-457200" algn="just">
              <a:spcBef>
                <a:spcPts val="600"/>
              </a:spcBef>
              <a:buClr>
                <a:srgbClr val="A50021"/>
              </a:buClr>
              <a:buFontTx/>
              <a:buAutoNum type="alphaLcPeriod"/>
            </a:pPr>
            <a:r>
              <a:rPr lang="it-IT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gestire i </a:t>
            </a:r>
            <a:r>
              <a:rPr lang="ja-JP" altLang="it-IT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“</a:t>
            </a:r>
            <a:r>
              <a:rPr lang="it-IT" altLang="ja-JP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conflitti di interesse</a:t>
            </a:r>
            <a:r>
              <a:rPr lang="ja-JP" altLang="it-IT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”</a:t>
            </a:r>
            <a:r>
              <a:rPr lang="it-IT" altLang="ja-JP" sz="1400" b="1" i="1">
                <a:solidFill>
                  <a:schemeClr val="tx1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 identificando le potenziali aree di conflitto e fornendo linee guida al personale.</a:t>
            </a:r>
            <a:endParaRPr lang="it-IT" sz="1400" b="1" i="1">
              <a:solidFill>
                <a:schemeClr val="tx1"/>
              </a:solidFill>
              <a:latin typeface="Arial" pitchFamily="-1" charset="0"/>
              <a:ea typeface="Times New Roman" pitchFamily="-1" charset="0"/>
              <a:cs typeface="Times New Roman" pitchFamily="-1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egnaposto numero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603625" y="5300663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CA82DE59-0317-AA47-9803-7E0EAE94895E}" type="slidenum">
              <a:rPr lang="it-IT" sz="1800">
                <a:solidFill>
                  <a:schemeClr val="tx1"/>
                </a:solidFill>
                <a:latin typeface="Calibri" pitchFamily="-1" charset="0"/>
              </a:rPr>
              <a:pPr/>
              <a:t>13</a:t>
            </a:fld>
            <a:endParaRPr lang="it-IT" sz="1800">
              <a:solidFill>
                <a:schemeClr val="tx1"/>
              </a:solidFill>
              <a:latin typeface="Calibri" pitchFamily="-1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115888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2000">
                <a:solidFill>
                  <a:srgbClr val="A50021"/>
                </a:solidFill>
              </a:rPr>
              <a:t>Un esempio dei Risultati: CRITERIO 7</a:t>
            </a: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684213" y="1268413"/>
            <a:ext cx="8135937" cy="647700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79928" tIns="39964" rIns="79928" bIns="39964">
            <a:prstTxWarp prst="textNoShape">
              <a:avLst/>
            </a:prstTxWarp>
          </a:bodyPr>
          <a:lstStyle/>
          <a:p>
            <a:pPr algn="l">
              <a:buFontTx/>
              <a:buNone/>
            </a:pPr>
            <a:r>
              <a:rPr lang="it-IT" sz="1600">
                <a:solidFill>
                  <a:schemeClr val="tx1"/>
                </a:solidFill>
                <a:latin typeface="Arial" pitchFamily="-1" charset="0"/>
              </a:rPr>
              <a:t>I risultati che l</a:t>
            </a:r>
            <a:r>
              <a:rPr lang="ja-JP" altLang="it-IT" sz="1600">
                <a:solidFill>
                  <a:schemeClr val="tx1"/>
                </a:solidFill>
                <a:latin typeface="Arial" pitchFamily="-1" charset="0"/>
              </a:rPr>
              <a:t>’</a:t>
            </a:r>
            <a:r>
              <a:rPr lang="it-IT" altLang="ja-JP" sz="1600">
                <a:solidFill>
                  <a:schemeClr val="tx1"/>
                </a:solidFill>
                <a:latin typeface="Arial" pitchFamily="-1" charset="0"/>
              </a:rPr>
              <a:t>organizzazione ottiene nello sviluppo delle competenze, della motivazione, della soddisfazione e delle </a:t>
            </a:r>
            <a:r>
              <a:rPr lang="it-IT" altLang="ja-JP" sz="1600" i="1">
                <a:solidFill>
                  <a:schemeClr val="tx1"/>
                </a:solidFill>
                <a:latin typeface="Arial" pitchFamily="-1" charset="0"/>
              </a:rPr>
              <a:t>performance del personale.</a:t>
            </a:r>
            <a:endParaRPr lang="it-IT" sz="1600">
              <a:solidFill>
                <a:schemeClr val="tx1"/>
              </a:solidFill>
              <a:latin typeface="Arial" pitchFamily="-1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642938" y="2049463"/>
            <a:ext cx="8135937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918" tIns="39958" rIns="79918" bIns="39958">
            <a:prstTxWarp prst="textNoShape">
              <a:avLst/>
            </a:prstTxWarp>
            <a:spAutoFit/>
          </a:bodyPr>
          <a:lstStyle/>
          <a:p>
            <a:pPr algn="l">
              <a:buFontTx/>
              <a:buNone/>
            </a:pPr>
            <a:r>
              <a:rPr lang="it-IT" sz="1400" b="1" i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  <a:ea typeface="Times New Roman" pitchFamily="-1" charset="0"/>
                <a:cs typeface="Times New Roman" pitchFamily="-1" charset="0"/>
              </a:rPr>
              <a:t>7.1. I risultati della misurazione della soddisfazione e della motivazione del personale</a:t>
            </a:r>
          </a:p>
          <a:p>
            <a:pPr marL="1255713" lvl="2" indent="-341313" algn="l">
              <a:spcBef>
                <a:spcPct val="20000"/>
              </a:spcBef>
              <a:buFontTx/>
              <a:buAutoNum type="alphaLcPeriod"/>
            </a:pPr>
            <a:r>
              <a:rPr lang="it-IT" sz="1200" b="1" i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  <a:ea typeface="Times New Roman" pitchFamily="-1" charset="0"/>
                <a:cs typeface="Times New Roman" pitchFamily="-1" charset="0"/>
              </a:rPr>
              <a:t>Risultati relativi alla soddisfazione complessiva</a:t>
            </a:r>
          </a:p>
          <a:p>
            <a:pPr marL="1255713" lvl="2" indent="-341313" algn="l">
              <a:spcBef>
                <a:spcPct val="20000"/>
              </a:spcBef>
              <a:buFontTx/>
              <a:buAutoNum type="alphaLcPeriod"/>
            </a:pPr>
            <a:r>
              <a:rPr lang="it-IT" sz="1200" b="1" i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  <a:ea typeface="Times New Roman" pitchFamily="-1" charset="0"/>
                <a:cs typeface="Times New Roman" pitchFamily="-1" charset="0"/>
              </a:rPr>
              <a:t>Risultati relativi alla soddisfazione nei confronti della dirigenza e del sistema di gestione</a:t>
            </a:r>
          </a:p>
          <a:p>
            <a:pPr marL="1255713" lvl="2" indent="-341313" algn="l">
              <a:spcBef>
                <a:spcPct val="20000"/>
              </a:spcBef>
              <a:buFontTx/>
              <a:buAutoNum type="alphaLcPeriod"/>
            </a:pPr>
            <a:r>
              <a:rPr lang="it-IT" sz="1200" b="1" i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  <a:ea typeface="Times New Roman" pitchFamily="-1" charset="0"/>
                <a:cs typeface="Times New Roman" pitchFamily="-1" charset="0"/>
              </a:rPr>
              <a:t>Risultati relativi alla soddisfazione per le condizioni lavorative</a:t>
            </a:r>
          </a:p>
          <a:p>
            <a:pPr marL="1255713" lvl="2" indent="-341313" algn="l">
              <a:spcBef>
                <a:spcPct val="20000"/>
              </a:spcBef>
              <a:buFontTx/>
              <a:buAutoNum type="alphaLcPeriod"/>
            </a:pPr>
            <a:r>
              <a:rPr lang="it-IT" sz="1200" b="1" i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  <a:ea typeface="Times New Roman" pitchFamily="-1" charset="0"/>
                <a:cs typeface="Times New Roman" pitchFamily="-1" charset="0"/>
              </a:rPr>
              <a:t>Risultati relativi alla motivazione e alla soddisfazione per lo sviluppo della carriera</a:t>
            </a:r>
          </a:p>
          <a:p>
            <a:pPr marL="1255713" lvl="2" indent="-341313" algn="l">
              <a:spcBef>
                <a:spcPct val="20000"/>
              </a:spcBef>
              <a:buFontTx/>
              <a:buNone/>
            </a:pPr>
            <a:r>
              <a:rPr lang="it-IT" sz="1200" b="1" i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  <a:ea typeface="Times New Roman" pitchFamily="-1" charset="0"/>
                <a:cs typeface="Times New Roman" pitchFamily="-1" charset="0"/>
              </a:rPr>
              <a:t>        e delle competenze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714594" y="3485650"/>
            <a:ext cx="8424675" cy="29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918" tIns="39958" rIns="79918" bIns="39958">
            <a:spAutoFit/>
          </a:bodyPr>
          <a:lstStyle/>
          <a:p>
            <a:pPr marL="0" lvl="8" defTabSz="914295">
              <a:defRPr/>
            </a:pPr>
            <a:r>
              <a:rPr lang="it-IT" sz="14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Times New Roman" pitchFamily="18" charset="0"/>
              </a:rPr>
              <a:t>7.2. Gli indicatori di risultato del personale</a:t>
            </a: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6091238" y="5294313"/>
            <a:ext cx="25939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1254" tIns="40627" rIns="81254" bIns="40627"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endParaRPr lang="it-IT" sz="1400" b="1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8679" name="Rectangle 3"/>
          <p:cNvSpPr>
            <a:spLocks noChangeArrowheads="1"/>
          </p:cNvSpPr>
          <p:nvPr/>
        </p:nvSpPr>
        <p:spPr bwMode="auto">
          <a:xfrm>
            <a:off x="3176588" y="4310063"/>
            <a:ext cx="1952625" cy="1425575"/>
          </a:xfrm>
          <a:prstGeom prst="rect">
            <a:avLst/>
          </a:prstGeom>
          <a:solidFill>
            <a:srgbClr val="500FFF"/>
          </a:solidFill>
          <a:ln w="28575">
            <a:solidFill>
              <a:srgbClr val="060BDE"/>
            </a:solidFill>
            <a:miter lim="800000"/>
            <a:headEnd/>
            <a:tailEnd/>
          </a:ln>
        </p:spPr>
        <p:txBody>
          <a:bodyPr wrap="none" lIns="75087" tIns="37543" rIns="75087" bIns="37543" anchor="ctr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GB"/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176588" y="4443413"/>
            <a:ext cx="19526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5087" tIns="37543" rIns="75087" bIns="37543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4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7.2 Indicatori di risultato</a:t>
            </a:r>
          </a:p>
        </p:txBody>
      </p:sp>
      <p:sp>
        <p:nvSpPr>
          <p:cNvPr id="28681" name="Rectangle 5"/>
          <p:cNvSpPr>
            <a:spLocks noChangeArrowheads="1"/>
          </p:cNvSpPr>
          <p:nvPr/>
        </p:nvSpPr>
        <p:spPr bwMode="auto">
          <a:xfrm>
            <a:off x="6237288" y="4310063"/>
            <a:ext cx="1790700" cy="1425575"/>
          </a:xfrm>
          <a:prstGeom prst="rect">
            <a:avLst/>
          </a:prstGeom>
          <a:solidFill>
            <a:srgbClr val="500FFF"/>
          </a:solidFill>
          <a:ln w="28575">
            <a:solidFill>
              <a:srgbClr val="060BDE"/>
            </a:solidFill>
            <a:miter lim="800000"/>
            <a:headEnd/>
            <a:tailEnd/>
          </a:ln>
        </p:spPr>
        <p:txBody>
          <a:bodyPr wrap="none" lIns="75087" tIns="37543" rIns="75087" bIns="37543" anchor="ctr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GB"/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113088" y="3830638"/>
            <a:ext cx="21066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5087" tIns="37543" rIns="75087" bIns="37543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300" b="1">
                <a:solidFill>
                  <a:srgbClr val="CC0066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INDICATORI INDIRETTI</a:t>
            </a: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6248400" y="3878263"/>
            <a:ext cx="170180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5087" tIns="37543" rIns="75087" bIns="37543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200" b="1">
                <a:solidFill>
                  <a:srgbClr val="CC0066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FEEDBACK DIRETTO</a:t>
            </a:r>
          </a:p>
        </p:txBody>
      </p:sp>
      <p:sp>
        <p:nvSpPr>
          <p:cNvPr id="28684" name="AutoShape 9"/>
          <p:cNvSpPr>
            <a:spLocks noChangeArrowheads="1"/>
          </p:cNvSpPr>
          <p:nvPr/>
        </p:nvSpPr>
        <p:spPr bwMode="auto">
          <a:xfrm>
            <a:off x="5172075" y="4433888"/>
            <a:ext cx="1071563" cy="371475"/>
          </a:xfrm>
          <a:prstGeom prst="rightArrow">
            <a:avLst>
              <a:gd name="adj1" fmla="val 44444"/>
              <a:gd name="adj2" fmla="val 58093"/>
            </a:avLst>
          </a:prstGeom>
          <a:gradFill rotWithShape="0">
            <a:gsLst>
              <a:gs pos="0">
                <a:srgbClr val="CC0066"/>
              </a:gs>
              <a:gs pos="100000">
                <a:srgbClr val="5E002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75087" tIns="37543" rIns="75087" bIns="37543" anchor="ctr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GB"/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3429000" y="5138738"/>
            <a:ext cx="1700213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5087" tIns="37543" rIns="75087" bIns="37543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4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Misura interna</a:t>
            </a:r>
          </a:p>
        </p:txBody>
      </p:sp>
      <p:sp>
        <p:nvSpPr>
          <p:cNvPr id="28686" name="AutoShape 12"/>
          <p:cNvSpPr>
            <a:spLocks noChangeArrowheads="1"/>
          </p:cNvSpPr>
          <p:nvPr/>
        </p:nvSpPr>
        <p:spPr bwMode="auto">
          <a:xfrm flipH="1">
            <a:off x="5140325" y="5114925"/>
            <a:ext cx="1071563" cy="373063"/>
          </a:xfrm>
          <a:prstGeom prst="rightArrow">
            <a:avLst>
              <a:gd name="adj1" fmla="val 44444"/>
              <a:gd name="adj2" fmla="val 57846"/>
            </a:avLst>
          </a:prstGeom>
          <a:gradFill rotWithShape="0">
            <a:gsLst>
              <a:gs pos="0">
                <a:srgbClr val="5E002F"/>
              </a:gs>
              <a:gs pos="100000">
                <a:srgbClr val="CC00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75087" tIns="37543" rIns="75087" bIns="37543" anchor="ctr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GB"/>
          </a:p>
        </p:txBody>
      </p: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5067300" y="4743450"/>
            <a:ext cx="1260475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5087" tIns="37543" rIns="75087" bIns="37543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100" b="1">
                <a:solidFill>
                  <a:srgbClr val="CC0066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SFASAMENTO TEMPORALE</a:t>
            </a:r>
          </a:p>
        </p:txBody>
      </p:sp>
      <p:sp>
        <p:nvSpPr>
          <p:cNvPr id="28688" name="AutoShape 14"/>
          <p:cNvSpPr>
            <a:spLocks noChangeArrowheads="1"/>
          </p:cNvSpPr>
          <p:nvPr/>
        </p:nvSpPr>
        <p:spPr bwMode="auto">
          <a:xfrm>
            <a:off x="2798763" y="4805363"/>
            <a:ext cx="252412" cy="373062"/>
          </a:xfrm>
          <a:prstGeom prst="rightArrow">
            <a:avLst>
              <a:gd name="adj1" fmla="val 44444"/>
              <a:gd name="adj2" fmla="val 51806"/>
            </a:avLst>
          </a:prstGeom>
          <a:gradFill rotWithShape="0">
            <a:gsLst>
              <a:gs pos="0">
                <a:srgbClr val="CC0066"/>
              </a:gs>
              <a:gs pos="100000">
                <a:srgbClr val="5E002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75087" tIns="37543" rIns="75087" bIns="37543" anchor="ctr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GB"/>
          </a:p>
        </p:txBody>
      </p:sp>
      <p:sp>
        <p:nvSpPr>
          <p:cNvPr id="28689" name="Rectangle 15"/>
          <p:cNvSpPr>
            <a:spLocks noChangeArrowheads="1"/>
          </p:cNvSpPr>
          <p:nvPr/>
        </p:nvSpPr>
        <p:spPr bwMode="auto">
          <a:xfrm>
            <a:off x="971550" y="4310063"/>
            <a:ext cx="1638300" cy="1425575"/>
          </a:xfrm>
          <a:prstGeom prst="rect">
            <a:avLst/>
          </a:prstGeom>
          <a:gradFill rotWithShape="0">
            <a:gsLst>
              <a:gs pos="0">
                <a:srgbClr val="96DE96"/>
              </a:gs>
              <a:gs pos="100000">
                <a:srgbClr val="00AE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60BDE"/>
            </a:solidFill>
            <a:miter lim="800000"/>
            <a:headEnd/>
            <a:tailEnd/>
          </a:ln>
        </p:spPr>
        <p:txBody>
          <a:bodyPr wrap="none" lIns="75087" tIns="37543" rIns="75087" bIns="37543" anchor="ctr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GB"/>
          </a:p>
        </p:txBody>
      </p: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971550" y="4657725"/>
            <a:ext cx="170180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5087" tIns="37543" rIns="75087" bIns="37543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4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CRITERIO 3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it-IT" sz="14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Personale</a:t>
            </a: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5876925" y="4538663"/>
            <a:ext cx="242093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5087" tIns="37543" rIns="75087" bIns="37543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4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7.1 Percezioni</a:t>
            </a: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5940425" y="5018088"/>
            <a:ext cx="2420938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5087" tIns="37543" rIns="75087" bIns="37543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4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Giudizio del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it-IT" sz="14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personale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ChangeArrowheads="1"/>
          </p:cNvSpPr>
          <p:nvPr/>
        </p:nvSpPr>
        <p:spPr bwMode="auto">
          <a:xfrm>
            <a:off x="180975" y="444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2000">
                <a:solidFill>
                  <a:schemeClr val="tx2"/>
                </a:solidFill>
              </a:rPr>
              <a:t>Un esempio di sviluppo dei criteri:</a:t>
            </a:r>
          </a:p>
          <a:p>
            <a:pPr>
              <a:buFontTx/>
              <a:buNone/>
            </a:pPr>
            <a:r>
              <a:rPr lang="it-IT" sz="2000">
                <a:solidFill>
                  <a:schemeClr val="tx2"/>
                </a:solidFill>
              </a:rPr>
              <a:t>CRITERIO 7:Personale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42875" y="1068388"/>
            <a:ext cx="8893175" cy="524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918" tIns="39958" rIns="79918" bIns="39958">
            <a:spAutoFit/>
          </a:bodyPr>
          <a:lstStyle/>
          <a:p>
            <a:pPr marL="457200" indent="-457200" algn="just">
              <a:buFontTx/>
              <a:buNone/>
              <a:defRPr/>
            </a:pPr>
            <a:r>
              <a:rPr lang="it-IT" sz="18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Times New Roman" charset="0"/>
                <a:cs typeface="Times New Roman" charset="0"/>
              </a:rPr>
              <a:t>Sottocriterio 7.1.</a:t>
            </a:r>
          </a:p>
          <a:p>
            <a:pPr marL="457200" indent="-457200" algn="just">
              <a:buFontTx/>
              <a:buNone/>
              <a:defRPr/>
            </a:pPr>
            <a:r>
              <a:rPr lang="it-IT" sz="1800" i="1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Times New Roman" charset="0"/>
                <a:cs typeface="Times New Roman" charset="0"/>
              </a:rPr>
              <a:t>I risultati della misurazione della soddisfazione e della motivazione del personale</a:t>
            </a:r>
          </a:p>
          <a:p>
            <a:pPr algn="l">
              <a:buFontTx/>
              <a:buNone/>
              <a:defRPr/>
            </a:pPr>
            <a:r>
              <a:rPr lang="it-IT" sz="1400" i="1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Considerare i risultati ottenuti dall’organizzazione per soddisfare i bisogni e le aspettative del personale attraverso</a:t>
            </a:r>
            <a:r>
              <a:rPr lang="it-IT" sz="1600" i="1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(</a:t>
            </a:r>
            <a:r>
              <a:rPr lang="it-IT" sz="1600" b="1" i="1" dirty="0">
                <a:solidFill>
                  <a:schemeClr val="tx1"/>
                </a:solidFill>
                <a:latin typeface="Arial"/>
                <a:ea typeface="Times New Roman" charset="0"/>
                <a:cs typeface="Times New Roman" charset="0"/>
              </a:rPr>
              <a:t>Esempi)</a:t>
            </a:r>
            <a:r>
              <a:rPr lang="it-IT" sz="1500" b="1" i="1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:</a:t>
            </a:r>
          </a:p>
          <a:p>
            <a:pPr marL="457200" indent="-457200" algn="just">
              <a:spcBef>
                <a:spcPct val="30000"/>
              </a:spcBef>
              <a:buFontTx/>
              <a:buNone/>
              <a:defRPr/>
            </a:pPr>
            <a:r>
              <a:rPr lang="it-IT" sz="1500" b="1" i="1" dirty="0">
                <a:solidFill>
                  <a:srgbClr val="002060"/>
                </a:solidFill>
                <a:latin typeface="Arial" charset="0"/>
                <a:ea typeface="Times New Roman" charset="0"/>
                <a:cs typeface="Times New Roman" charset="0"/>
              </a:rPr>
              <a:t>Risultati relativi alla soddisfazione complessiva:</a:t>
            </a:r>
            <a:endParaRPr lang="it-IT" sz="500" b="1" i="1" dirty="0">
              <a:solidFill>
                <a:schemeClr val="tx1"/>
              </a:solidFill>
              <a:latin typeface="Arial" charset="0"/>
              <a:ea typeface="Times New Roman" charset="0"/>
              <a:cs typeface="Times New Roman" charset="0"/>
            </a:endParaRPr>
          </a:p>
          <a:p>
            <a:pPr marL="457200" indent="-457200" algn="just">
              <a:spcBef>
                <a:spcPct val="10000"/>
              </a:spcBef>
              <a:buClr>
                <a:srgbClr val="A50021"/>
              </a:buClr>
              <a:buFontTx/>
              <a:buAutoNum type="alphaLcPeriod"/>
              <a:defRPr/>
            </a:pPr>
            <a:r>
              <a:rPr lang="it-IT" sz="1200" b="1" i="1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l’immagine e performance complessiva dell’organizzazione (verso società, cittadini/clienti, altri portatori di interesse);</a:t>
            </a:r>
          </a:p>
          <a:p>
            <a:pPr marL="457200" indent="-457200" algn="just">
              <a:spcBef>
                <a:spcPct val="10000"/>
              </a:spcBef>
              <a:buClr>
                <a:srgbClr val="A50021"/>
              </a:buClr>
              <a:buFontTx/>
              <a:buAutoNum type="alphaLcPeriod"/>
              <a:defRPr/>
            </a:pPr>
            <a:r>
              <a:rPr lang="it-IT" sz="1200" b="1" i="1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il livello di consapevolezza riguardo ai conflitti di interesse;</a:t>
            </a:r>
          </a:p>
          <a:p>
            <a:pPr marL="457200" indent="-457200" algn="just">
              <a:spcBef>
                <a:spcPct val="10000"/>
              </a:spcBef>
              <a:buClr>
                <a:srgbClr val="A50021"/>
              </a:buClr>
              <a:buFontTx/>
              <a:buAutoNum type="alphaLcPeriod"/>
              <a:defRPr/>
            </a:pPr>
            <a:r>
              <a:rPr lang="it-IT" sz="1200" b="1" i="1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il livello di coinvolgimento nell’organizzazione e nella sua missione.</a:t>
            </a:r>
          </a:p>
          <a:p>
            <a:pPr marL="457200" indent="-457200" algn="just">
              <a:buFontTx/>
              <a:buNone/>
              <a:defRPr/>
            </a:pPr>
            <a:endParaRPr lang="it-IT" sz="400" b="1" i="1" dirty="0">
              <a:solidFill>
                <a:schemeClr val="tx1"/>
              </a:solidFill>
              <a:latin typeface="Arial" charset="0"/>
              <a:ea typeface="Times New Roman" charset="0"/>
              <a:cs typeface="Times New Roman" charset="0"/>
            </a:endParaRPr>
          </a:p>
          <a:p>
            <a:pPr marL="457200" indent="-457200" algn="just">
              <a:buFontTx/>
              <a:buNone/>
              <a:defRPr/>
            </a:pPr>
            <a:r>
              <a:rPr lang="it-IT" sz="1500" b="1" i="1" dirty="0">
                <a:solidFill>
                  <a:srgbClr val="002060"/>
                </a:solidFill>
                <a:latin typeface="Arial" charset="0"/>
                <a:ea typeface="Times New Roman" charset="0"/>
                <a:cs typeface="Times New Roman" charset="0"/>
              </a:rPr>
              <a:t>Risultati relativi alla soddisfazione nei confronti della dirigenza e del sistema di gestione:</a:t>
            </a:r>
            <a:endParaRPr lang="it-IT" sz="500" b="1" i="1" dirty="0">
              <a:solidFill>
                <a:schemeClr val="tx1"/>
              </a:solidFill>
              <a:latin typeface="Arial" charset="0"/>
              <a:ea typeface="Times New Roman" charset="0"/>
              <a:cs typeface="Times New Roman" charset="0"/>
            </a:endParaRP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FontTx/>
              <a:buAutoNum type="alphaLcPeriod" startAt="4"/>
              <a:defRPr/>
            </a:pPr>
            <a:r>
              <a:rPr lang="it-IT" sz="1200" b="1" i="1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la capacità dell’alta dirigenza e di quella intermedia di guidare l’organizzazione e di gestire la comunicazione;</a:t>
            </a: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FontTx/>
              <a:buAutoNum type="alphaLcPeriod" startAt="4"/>
              <a:defRPr/>
            </a:pPr>
            <a:r>
              <a:rPr lang="it-IT" sz="1200" b="1" i="1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i riconoscimenti all’impegno individuale e di gruppo;</a:t>
            </a: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FontTx/>
              <a:buAutoNum type="alphaLcPeriod" startAt="4"/>
              <a:defRPr/>
            </a:pPr>
            <a:r>
              <a:rPr lang="it-IT" sz="1200" b="1" i="1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l’approccio dell’organizzazione all’innovazione.</a:t>
            </a:r>
          </a:p>
          <a:p>
            <a:pPr marL="457200" indent="-457200" algn="just">
              <a:buFontTx/>
              <a:buNone/>
              <a:defRPr/>
            </a:pPr>
            <a:endParaRPr lang="it-IT" sz="400" b="1" i="1" dirty="0">
              <a:solidFill>
                <a:schemeClr val="tx1"/>
              </a:solidFill>
              <a:latin typeface="Arial" charset="0"/>
              <a:ea typeface="Times New Roman" charset="0"/>
              <a:cs typeface="Times New Roman" charset="0"/>
            </a:endParaRPr>
          </a:p>
          <a:p>
            <a:pPr marL="457200" indent="-457200" algn="just">
              <a:buFontTx/>
              <a:buNone/>
              <a:defRPr/>
            </a:pPr>
            <a:r>
              <a:rPr lang="it-IT" sz="1500" b="1" i="1" dirty="0">
                <a:solidFill>
                  <a:srgbClr val="002060"/>
                </a:solidFill>
                <a:latin typeface="Arial" charset="0"/>
                <a:ea typeface="Times New Roman" charset="0"/>
                <a:cs typeface="Times New Roman" charset="0"/>
              </a:rPr>
              <a:t>Risultati relativi alla soddisfazione per le condizioni lavorative:</a:t>
            </a:r>
            <a:endParaRPr lang="it-IT" sz="1500" b="1" i="1" dirty="0">
              <a:solidFill>
                <a:schemeClr val="tx1"/>
              </a:solidFill>
              <a:latin typeface="Arial" charset="0"/>
              <a:ea typeface="Times New Roman" charset="0"/>
              <a:cs typeface="Times New Roman" charset="0"/>
            </a:endParaRP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FontTx/>
              <a:buAutoNum type="alphaLcPeriod" startAt="7"/>
              <a:defRPr/>
            </a:pPr>
            <a:r>
              <a:rPr lang="it-IT" sz="1200" b="1" i="1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il clima negli ambienti di lavoro e la cultura dell’organizzazione;</a:t>
            </a: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FontTx/>
              <a:buAutoNum type="alphaLcPeriod" startAt="7"/>
              <a:defRPr/>
            </a:pPr>
            <a:r>
              <a:rPr lang="it-IT" sz="1200" b="1" i="1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l’approccio a tematiche sociali (ad es. flessibilità orario di lavoro, bilanciamento esigenze personali e lavoro, salute);</a:t>
            </a: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FontTx/>
              <a:buAutoNum type="alphaLcPeriod" startAt="7"/>
              <a:defRPr/>
            </a:pPr>
            <a:r>
              <a:rPr lang="it-IT" sz="1200" b="1" i="1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la gestione delle pari opportunità e l’equità nei trattamenti e nei comportamenti.</a:t>
            </a:r>
          </a:p>
          <a:p>
            <a:pPr marL="457200" indent="-457200" algn="just">
              <a:buFontTx/>
              <a:buNone/>
              <a:defRPr/>
            </a:pPr>
            <a:endParaRPr lang="it-IT" sz="400" b="1" i="1" dirty="0">
              <a:solidFill>
                <a:schemeClr val="tx1"/>
              </a:solidFill>
              <a:latin typeface="Arial" charset="0"/>
              <a:ea typeface="Times New Roman" charset="0"/>
              <a:cs typeface="Times New Roman" charset="0"/>
            </a:endParaRPr>
          </a:p>
          <a:p>
            <a:pPr marL="457200" indent="-457200" algn="just">
              <a:buFontTx/>
              <a:buNone/>
              <a:defRPr/>
            </a:pPr>
            <a:r>
              <a:rPr lang="it-IT" sz="1500" b="1" i="1" dirty="0">
                <a:solidFill>
                  <a:srgbClr val="002060"/>
                </a:solidFill>
                <a:latin typeface="Arial" charset="0"/>
                <a:ea typeface="Times New Roman" charset="0"/>
                <a:cs typeface="Times New Roman" charset="0"/>
              </a:rPr>
              <a:t>Risultati relativi alla motivazione e alla soddisfazione per  sviluppo carriera e competenze:</a:t>
            </a:r>
            <a:endParaRPr lang="it-IT" sz="1500" b="1" i="1" dirty="0">
              <a:solidFill>
                <a:schemeClr val="tx1"/>
              </a:solidFill>
              <a:latin typeface="Arial" charset="0"/>
              <a:ea typeface="Times New Roman" charset="0"/>
              <a:cs typeface="Times New Roman" charset="0"/>
            </a:endParaRP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FontTx/>
              <a:buAutoNum type="alphaLcPeriod" startAt="10"/>
              <a:defRPr/>
            </a:pPr>
            <a:r>
              <a:rPr lang="it-IT" sz="1200" b="1" i="1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la capacità della dirigenza di promuovere strategie per la gestione delle risorse umane e per lo sviluppo sistematico delle competenze, nonché la conoscenza, da parte del personale, degli obiettivi dell’organizzazione;</a:t>
            </a:r>
          </a:p>
          <a:p>
            <a:pPr marL="457200" indent="-457200" algn="just">
              <a:spcBef>
                <a:spcPct val="20000"/>
              </a:spcBef>
              <a:buClr>
                <a:srgbClr val="A50021"/>
              </a:buClr>
              <a:buFontTx/>
              <a:buAutoNum type="alphaLcPeriod" startAt="10"/>
              <a:defRPr/>
            </a:pPr>
            <a:r>
              <a:rPr lang="it-IT" sz="1200" b="1" i="1" dirty="0">
                <a:solidFill>
                  <a:schemeClr val="tx1"/>
                </a:solidFill>
                <a:latin typeface="Arial" charset="0"/>
                <a:ea typeface="Times New Roman" charset="0"/>
                <a:cs typeface="Times New Roman" charset="0"/>
              </a:rPr>
              <a:t>risultati riguardanti la disponibilità del personale ad accettare i cambiamenti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Line 35"/>
          <p:cNvSpPr>
            <a:spLocks noChangeShapeType="1"/>
          </p:cNvSpPr>
          <p:nvPr/>
        </p:nvSpPr>
        <p:spPr bwMode="auto">
          <a:xfrm flipH="1">
            <a:off x="4714875" y="4051300"/>
            <a:ext cx="134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0" name="Text Box 46"/>
          <p:cNvSpPr txBox="1">
            <a:spLocks noChangeArrowheads="1"/>
          </p:cNvSpPr>
          <p:nvPr/>
        </p:nvSpPr>
        <p:spPr bwMode="auto">
          <a:xfrm>
            <a:off x="5068888" y="3508375"/>
            <a:ext cx="1598612" cy="8842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1052" tIns="40527" rIns="81052" bIns="40527" anchor="ctr"/>
          <a:lstStyle/>
          <a:p>
            <a:pPr>
              <a:spcBef>
                <a:spcPct val="50000"/>
              </a:spcBef>
              <a:buFontTx/>
              <a:buNone/>
              <a:defRPr/>
            </a:pPr>
            <a:endParaRPr lang="en-GB" sz="1200" b="1" dirty="0">
              <a:solidFill>
                <a:srgbClr val="FFFF00"/>
              </a:solidFill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32771" name="Text Box 11"/>
          <p:cNvSpPr txBox="1">
            <a:spLocks noChangeArrowheads="1"/>
          </p:cNvSpPr>
          <p:nvPr/>
        </p:nvSpPr>
        <p:spPr bwMode="auto">
          <a:xfrm>
            <a:off x="5068888" y="3524250"/>
            <a:ext cx="1598612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52" tIns="40527" rIns="81052" bIns="40527" anchor="ctr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100" b="1">
                <a:solidFill>
                  <a:srgbClr val="000099"/>
                </a:solidFill>
              </a:rPr>
              <a:t>RISULTATI INTERNI</a:t>
            </a: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258888" y="3175"/>
            <a:ext cx="6867525" cy="617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it-IT" sz="2800" b="1">
                <a:solidFill>
                  <a:srgbClr val="A50021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I PRINCIPALI LEGAMI TRA I CRITERI</a:t>
            </a:r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566738" y="2166938"/>
            <a:ext cx="6048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52" tIns="40527" rIns="81052" bIns="40527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700" b="1">
                <a:solidFill>
                  <a:srgbClr val="000099"/>
                </a:solidFill>
              </a:rPr>
              <a:t>CRIT.  </a:t>
            </a:r>
            <a:r>
              <a:rPr lang="it-IT" sz="900" b="1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500063" y="2351088"/>
            <a:ext cx="1276350" cy="681037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lIns="81052" tIns="40527" rIns="81052" bIns="40527" anchor="ctr"/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it-IT" sz="1100" b="1" dirty="0">
                <a:solidFill>
                  <a:srgbClr val="000099"/>
                </a:solidFill>
                <a:latin typeface="Arial Black" pitchFamily="34" charset="0"/>
                <a:ea typeface="+mn-ea"/>
                <a:cs typeface="+mn-cs"/>
              </a:rPr>
              <a:t>LEADERSHIP</a:t>
            </a:r>
          </a:p>
        </p:txBody>
      </p:sp>
      <p:sp>
        <p:nvSpPr>
          <p:cNvPr id="59" name="Text Box 5"/>
          <p:cNvSpPr txBox="1">
            <a:spLocks noChangeArrowheads="1"/>
          </p:cNvSpPr>
          <p:nvPr/>
        </p:nvSpPr>
        <p:spPr bwMode="auto">
          <a:xfrm>
            <a:off x="5068888" y="2166938"/>
            <a:ext cx="1598612" cy="8842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1052" tIns="40527" rIns="81052" bIns="40527" anchor="ctr"/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it-IT" sz="1000" b="1" dirty="0">
                <a:solidFill>
                  <a:srgbClr val="000099"/>
                </a:solidFill>
                <a:latin typeface="Arial Black" pitchFamily="34" charset="0"/>
                <a:ea typeface="+mn-ea"/>
                <a:cs typeface="+mn-cs"/>
              </a:rPr>
              <a:t>INDICATORI </a:t>
            </a:r>
            <a:r>
              <a:rPr lang="it-IT" sz="1000" b="1" dirty="0" err="1">
                <a:solidFill>
                  <a:srgbClr val="000099"/>
                </a:solidFill>
                <a:latin typeface="Arial Black" pitchFamily="34" charset="0"/>
                <a:ea typeface="+mn-ea"/>
                <a:cs typeface="+mn-cs"/>
              </a:rPr>
              <a:t>DI</a:t>
            </a:r>
            <a:r>
              <a:rPr lang="it-IT" sz="1000" b="1" dirty="0">
                <a:solidFill>
                  <a:srgbClr val="000099"/>
                </a:solidFill>
                <a:latin typeface="Arial Black" pitchFamily="34" charset="0"/>
                <a:ea typeface="+mn-ea"/>
                <a:cs typeface="+mn-cs"/>
              </a:rPr>
              <a:t> ORIENTAMENTO A CITTADINI/CLIENTI</a:t>
            </a: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5068888" y="942975"/>
            <a:ext cx="1598612" cy="8842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1052" tIns="40527" rIns="81052" bIns="40527" anchor="ctr"/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it-IT" sz="1100" b="1" dirty="0">
                <a:solidFill>
                  <a:srgbClr val="000099"/>
                </a:solidFill>
                <a:latin typeface="Arial Black" pitchFamily="34" charset="0"/>
                <a:ea typeface="+mn-ea"/>
                <a:cs typeface="+mn-cs"/>
              </a:rPr>
              <a:t>INDICATORI DEI RISULTATI RELATIVI AL PERSONALE</a:t>
            </a: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3455988" y="2214563"/>
            <a:ext cx="1328737" cy="884237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lIns="81052" tIns="40527" rIns="81052" bIns="40527" anchor="ctr"/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it-IT" sz="1100" b="1" dirty="0">
                <a:solidFill>
                  <a:srgbClr val="000099"/>
                </a:solidFill>
                <a:latin typeface="Arial Black" pitchFamily="34" charset="0"/>
                <a:ea typeface="+mn-ea"/>
                <a:cs typeface="+mn-cs"/>
              </a:rPr>
              <a:t>PROCESSI</a:t>
            </a:r>
          </a:p>
        </p:txBody>
      </p:sp>
      <p:sp>
        <p:nvSpPr>
          <p:cNvPr id="62" name="Text Box 8"/>
          <p:cNvSpPr txBox="1">
            <a:spLocks noChangeArrowheads="1"/>
          </p:cNvSpPr>
          <p:nvPr/>
        </p:nvSpPr>
        <p:spPr bwMode="auto">
          <a:xfrm>
            <a:off x="3455988" y="3575050"/>
            <a:ext cx="1328737" cy="884238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lIns="81052" tIns="40527" rIns="81052" bIns="40527" anchor="ctr"/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it-IT" sz="1100" b="1" dirty="0">
                <a:solidFill>
                  <a:srgbClr val="000099"/>
                </a:solidFill>
                <a:latin typeface="Arial Black" pitchFamily="34" charset="0"/>
                <a:ea typeface="+mn-ea"/>
                <a:cs typeface="+mn-cs"/>
              </a:rPr>
              <a:t>PARTNERSHIP </a:t>
            </a:r>
          </a:p>
          <a:p>
            <a:pPr>
              <a:spcBef>
                <a:spcPct val="50000"/>
              </a:spcBef>
              <a:buFontTx/>
              <a:buNone/>
              <a:defRPr/>
            </a:pPr>
            <a:r>
              <a:rPr lang="it-IT" sz="1100" b="1" dirty="0">
                <a:solidFill>
                  <a:srgbClr val="000099"/>
                </a:solidFill>
                <a:latin typeface="Arial Black" pitchFamily="34" charset="0"/>
                <a:ea typeface="+mn-ea"/>
                <a:cs typeface="+mn-cs"/>
              </a:rPr>
              <a:t>E </a:t>
            </a:r>
          </a:p>
          <a:p>
            <a:pPr>
              <a:spcBef>
                <a:spcPct val="50000"/>
              </a:spcBef>
              <a:buFontTx/>
              <a:buNone/>
              <a:defRPr/>
            </a:pPr>
            <a:r>
              <a:rPr lang="it-IT" sz="1100" b="1" dirty="0">
                <a:solidFill>
                  <a:srgbClr val="000099"/>
                </a:solidFill>
                <a:latin typeface="Arial Black" pitchFamily="34" charset="0"/>
                <a:ea typeface="+mn-ea"/>
                <a:cs typeface="+mn-cs"/>
              </a:rPr>
              <a:t>RISORSE</a:t>
            </a:r>
          </a:p>
        </p:txBody>
      </p: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3455988" y="990600"/>
            <a:ext cx="1328737" cy="884238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lIns="81052" tIns="40527" rIns="81052" bIns="40527" anchor="ctr"/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it-IT" sz="1100" b="1" dirty="0">
                <a:solidFill>
                  <a:srgbClr val="000099"/>
                </a:solidFill>
                <a:latin typeface="Arial Black" pitchFamily="34" charset="0"/>
                <a:ea typeface="+mn-ea"/>
                <a:cs typeface="+mn-cs"/>
              </a:rPr>
              <a:t>PERSONALE</a:t>
            </a:r>
          </a:p>
        </p:txBody>
      </p:sp>
      <p:sp>
        <p:nvSpPr>
          <p:cNvPr id="64" name="Text Box 10"/>
          <p:cNvSpPr txBox="1">
            <a:spLocks noChangeArrowheads="1"/>
          </p:cNvSpPr>
          <p:nvPr/>
        </p:nvSpPr>
        <p:spPr bwMode="auto">
          <a:xfrm>
            <a:off x="4935538" y="4819650"/>
            <a:ext cx="1814512" cy="8159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1052" tIns="40527" rIns="81052" bIns="40527" anchor="ctr"/>
          <a:lstStyle/>
          <a:p>
            <a:pPr>
              <a:buFontTx/>
              <a:buNone/>
              <a:defRPr/>
            </a:pPr>
            <a:r>
              <a:rPr lang="it-IT" sz="1100" b="1">
                <a:solidFill>
                  <a:srgbClr val="000099"/>
                </a:solidFill>
                <a:latin typeface="Arial Black" charset="0"/>
                <a:ea typeface="+mn-ea"/>
                <a:cs typeface="+mn-cs"/>
              </a:rPr>
              <a:t>RISULTATI PERFORMANCE SOCIALE DELL’</a:t>
            </a:r>
          </a:p>
          <a:p>
            <a:pPr>
              <a:buFontTx/>
              <a:buNone/>
              <a:defRPr/>
            </a:pPr>
            <a:r>
              <a:rPr lang="it-IT" sz="1100" b="1">
                <a:solidFill>
                  <a:srgbClr val="000099"/>
                </a:solidFill>
                <a:latin typeface="Arial Black" charset="0"/>
                <a:ea typeface="+mn-ea"/>
                <a:cs typeface="+mn-cs"/>
              </a:rPr>
              <a:t>ORGANIZZAZIONE</a:t>
            </a:r>
          </a:p>
        </p:txBody>
      </p:sp>
      <p:sp>
        <p:nvSpPr>
          <p:cNvPr id="66" name="Text Box 12"/>
          <p:cNvSpPr txBox="1">
            <a:spLocks noChangeArrowheads="1"/>
          </p:cNvSpPr>
          <p:nvPr/>
        </p:nvSpPr>
        <p:spPr bwMode="auto">
          <a:xfrm>
            <a:off x="6816725" y="942975"/>
            <a:ext cx="1612900" cy="8842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1052" tIns="40527" rIns="81052" bIns="40527" anchor="ctr"/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it-IT" sz="1100" b="1" dirty="0">
                <a:solidFill>
                  <a:srgbClr val="000099"/>
                </a:solidFill>
                <a:latin typeface="Arial Black" pitchFamily="34" charset="0"/>
                <a:ea typeface="+mn-ea"/>
                <a:cs typeface="+mn-cs"/>
              </a:rPr>
              <a:t>GRADO SODDISFAZIONE E MOTIVAZIONE DEL PERSONALE</a:t>
            </a:r>
          </a:p>
        </p:txBody>
      </p:sp>
      <p:sp>
        <p:nvSpPr>
          <p:cNvPr id="67" name="Text Box 13"/>
          <p:cNvSpPr txBox="1">
            <a:spLocks noChangeArrowheads="1"/>
          </p:cNvSpPr>
          <p:nvPr/>
        </p:nvSpPr>
        <p:spPr bwMode="auto">
          <a:xfrm>
            <a:off x="6816725" y="3459163"/>
            <a:ext cx="1612900" cy="8842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1052" tIns="40527" rIns="81052" bIns="40527" anchor="ctr"/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it-IT" sz="1100" b="1" dirty="0">
                <a:solidFill>
                  <a:srgbClr val="000099"/>
                </a:solidFill>
                <a:latin typeface="Arial Black" pitchFamily="34" charset="0"/>
                <a:ea typeface="+mn-ea"/>
                <a:cs typeface="+mn-cs"/>
              </a:rPr>
              <a:t>RAGGIUNGIMENTO OBIETTIVI</a:t>
            </a:r>
          </a:p>
          <a:p>
            <a:pPr>
              <a:spcBef>
                <a:spcPct val="50000"/>
              </a:spcBef>
              <a:buFontTx/>
              <a:buNone/>
              <a:defRPr/>
            </a:pPr>
            <a:r>
              <a:rPr lang="it-IT" sz="1100" b="1" dirty="0">
                <a:solidFill>
                  <a:srgbClr val="000099"/>
                </a:solidFill>
                <a:latin typeface="Arial Black" pitchFamily="34" charset="0"/>
                <a:ea typeface="+mn-ea"/>
                <a:cs typeface="+mn-cs"/>
              </a:rPr>
              <a:t>(OUTPUT E OUTCOME)</a:t>
            </a:r>
          </a:p>
        </p:txBody>
      </p:sp>
      <p:sp>
        <p:nvSpPr>
          <p:cNvPr id="32783" name="Line 14"/>
          <p:cNvSpPr>
            <a:spLocks noChangeShapeType="1"/>
          </p:cNvSpPr>
          <p:nvPr/>
        </p:nvSpPr>
        <p:spPr bwMode="auto">
          <a:xfrm>
            <a:off x="3270250" y="3983038"/>
            <a:ext cx="185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4" name="Line 15"/>
          <p:cNvSpPr>
            <a:spLocks noChangeShapeType="1"/>
          </p:cNvSpPr>
          <p:nvPr/>
        </p:nvSpPr>
        <p:spPr bwMode="auto">
          <a:xfrm>
            <a:off x="3270250" y="1466850"/>
            <a:ext cx="185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Line 16"/>
          <p:cNvSpPr>
            <a:spLocks noChangeShapeType="1"/>
          </p:cNvSpPr>
          <p:nvPr/>
        </p:nvSpPr>
        <p:spPr bwMode="auto">
          <a:xfrm>
            <a:off x="3187700" y="2690813"/>
            <a:ext cx="2682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6" name="Line 17"/>
          <p:cNvSpPr>
            <a:spLocks noChangeShapeType="1"/>
          </p:cNvSpPr>
          <p:nvPr/>
        </p:nvSpPr>
        <p:spPr bwMode="auto">
          <a:xfrm flipV="1">
            <a:off x="4857750" y="4051300"/>
            <a:ext cx="0" cy="108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Text Box 18"/>
          <p:cNvSpPr txBox="1">
            <a:spLocks noChangeArrowheads="1"/>
          </p:cNvSpPr>
          <p:nvPr/>
        </p:nvSpPr>
        <p:spPr bwMode="auto">
          <a:xfrm>
            <a:off x="6816725" y="2166938"/>
            <a:ext cx="1612900" cy="8842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1052" tIns="40527" rIns="81052" bIns="40527" anchor="ctr"/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it-IT" sz="1000" b="1" dirty="0">
                <a:solidFill>
                  <a:srgbClr val="000099"/>
                </a:solidFill>
                <a:latin typeface="Arial Black" pitchFamily="34" charset="0"/>
                <a:ea typeface="+mn-ea"/>
                <a:cs typeface="+mn-cs"/>
              </a:rPr>
              <a:t>GRADO SODDISFAZIONE CITTADINI/CLIENTI</a:t>
            </a:r>
          </a:p>
        </p:txBody>
      </p:sp>
      <p:sp>
        <p:nvSpPr>
          <p:cNvPr id="32788" name="Text Box 19"/>
          <p:cNvSpPr txBox="1">
            <a:spLocks noChangeArrowheads="1"/>
          </p:cNvSpPr>
          <p:nvPr/>
        </p:nvSpPr>
        <p:spPr bwMode="auto">
          <a:xfrm>
            <a:off x="3389313" y="2011363"/>
            <a:ext cx="6048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52" tIns="40527" rIns="81052" bIns="40527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700" b="1">
                <a:solidFill>
                  <a:srgbClr val="000099"/>
                </a:solidFill>
              </a:rPr>
              <a:t>CRIT.  </a:t>
            </a:r>
            <a:r>
              <a:rPr lang="it-IT" sz="900" b="1">
                <a:solidFill>
                  <a:srgbClr val="000099"/>
                </a:solidFill>
              </a:rPr>
              <a:t>5</a:t>
            </a:r>
          </a:p>
        </p:txBody>
      </p:sp>
      <p:sp>
        <p:nvSpPr>
          <p:cNvPr id="32789" name="Text Box 20"/>
          <p:cNvSpPr txBox="1">
            <a:spLocks noChangeArrowheads="1"/>
          </p:cNvSpPr>
          <p:nvPr/>
        </p:nvSpPr>
        <p:spPr bwMode="auto">
          <a:xfrm>
            <a:off x="3389313" y="3357563"/>
            <a:ext cx="6048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52" tIns="40527" rIns="81052" bIns="40527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700" b="1">
                <a:solidFill>
                  <a:srgbClr val="000099"/>
                </a:solidFill>
              </a:rPr>
              <a:t>CRIT.  </a:t>
            </a:r>
            <a:r>
              <a:rPr lang="it-IT" sz="900" b="1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32790" name="Text Box 21"/>
          <p:cNvSpPr txBox="1">
            <a:spLocks noChangeArrowheads="1"/>
          </p:cNvSpPr>
          <p:nvPr/>
        </p:nvSpPr>
        <p:spPr bwMode="auto">
          <a:xfrm>
            <a:off x="5002213" y="4589463"/>
            <a:ext cx="92710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52" tIns="40527" rIns="81052" bIns="40527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700" b="1">
                <a:solidFill>
                  <a:srgbClr val="000099"/>
                </a:solidFill>
              </a:rPr>
              <a:t>CRIT.  </a:t>
            </a:r>
            <a:r>
              <a:rPr lang="it-IT" sz="900" b="1">
                <a:solidFill>
                  <a:srgbClr val="000099"/>
                </a:solidFill>
              </a:rPr>
              <a:t>8.2</a:t>
            </a:r>
          </a:p>
        </p:txBody>
      </p:sp>
      <p:sp>
        <p:nvSpPr>
          <p:cNvPr id="32791" name="Text Box 22"/>
          <p:cNvSpPr txBox="1">
            <a:spLocks noChangeArrowheads="1"/>
          </p:cNvSpPr>
          <p:nvPr/>
        </p:nvSpPr>
        <p:spPr bwMode="auto">
          <a:xfrm>
            <a:off x="5002213" y="3308350"/>
            <a:ext cx="8064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52" tIns="40527" rIns="81052" bIns="40527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700" b="1">
                <a:solidFill>
                  <a:srgbClr val="000099"/>
                </a:solidFill>
              </a:rPr>
              <a:t>CRIT.  </a:t>
            </a:r>
            <a:r>
              <a:rPr lang="it-IT" sz="900" b="1">
                <a:solidFill>
                  <a:srgbClr val="000099"/>
                </a:solidFill>
              </a:rPr>
              <a:t>9.2</a:t>
            </a:r>
          </a:p>
        </p:txBody>
      </p:sp>
      <p:sp>
        <p:nvSpPr>
          <p:cNvPr id="32792" name="Text Box 23"/>
          <p:cNvSpPr txBox="1">
            <a:spLocks noChangeArrowheads="1"/>
          </p:cNvSpPr>
          <p:nvPr/>
        </p:nvSpPr>
        <p:spPr bwMode="auto">
          <a:xfrm>
            <a:off x="5002213" y="2003425"/>
            <a:ext cx="8064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52" tIns="40527" rIns="81052" bIns="40527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700" b="1">
                <a:solidFill>
                  <a:srgbClr val="000099"/>
                </a:solidFill>
              </a:rPr>
              <a:t>CRIT.  </a:t>
            </a:r>
            <a:r>
              <a:rPr lang="it-IT" sz="900" b="1">
                <a:solidFill>
                  <a:srgbClr val="000099"/>
                </a:solidFill>
              </a:rPr>
              <a:t>6.2</a:t>
            </a:r>
          </a:p>
        </p:txBody>
      </p:sp>
      <p:sp>
        <p:nvSpPr>
          <p:cNvPr id="32793" name="Text Box 24"/>
          <p:cNvSpPr txBox="1">
            <a:spLocks noChangeArrowheads="1"/>
          </p:cNvSpPr>
          <p:nvPr/>
        </p:nvSpPr>
        <p:spPr bwMode="auto">
          <a:xfrm>
            <a:off x="7623175" y="3238500"/>
            <a:ext cx="8064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52" tIns="40527" rIns="81052" bIns="40527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700" b="1">
                <a:solidFill>
                  <a:srgbClr val="000099"/>
                </a:solidFill>
              </a:rPr>
              <a:t>CRIT.  </a:t>
            </a:r>
            <a:r>
              <a:rPr lang="it-IT" sz="900" b="1">
                <a:solidFill>
                  <a:srgbClr val="000099"/>
                </a:solidFill>
              </a:rPr>
              <a:t>9.1</a:t>
            </a:r>
          </a:p>
        </p:txBody>
      </p:sp>
      <p:sp>
        <p:nvSpPr>
          <p:cNvPr id="32794" name="Text Box 25"/>
          <p:cNvSpPr txBox="1">
            <a:spLocks noChangeArrowheads="1"/>
          </p:cNvSpPr>
          <p:nvPr/>
        </p:nvSpPr>
        <p:spPr bwMode="auto">
          <a:xfrm>
            <a:off x="6816725" y="2003425"/>
            <a:ext cx="8064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52" tIns="40527" rIns="81052" bIns="40527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700" b="1">
                <a:solidFill>
                  <a:srgbClr val="000099"/>
                </a:solidFill>
              </a:rPr>
              <a:t>CRIT.  </a:t>
            </a:r>
            <a:r>
              <a:rPr lang="it-IT" sz="900" b="1">
                <a:solidFill>
                  <a:srgbClr val="000099"/>
                </a:solidFill>
              </a:rPr>
              <a:t>6.1</a:t>
            </a:r>
          </a:p>
        </p:txBody>
      </p:sp>
      <p:sp>
        <p:nvSpPr>
          <p:cNvPr id="32795" name="Text Box 26"/>
          <p:cNvSpPr txBox="1">
            <a:spLocks noChangeArrowheads="1"/>
          </p:cNvSpPr>
          <p:nvPr/>
        </p:nvSpPr>
        <p:spPr bwMode="auto">
          <a:xfrm>
            <a:off x="3389313" y="828675"/>
            <a:ext cx="6048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52" tIns="40527" rIns="81052" bIns="40527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700" b="1">
                <a:solidFill>
                  <a:srgbClr val="000099"/>
                </a:solidFill>
              </a:rPr>
              <a:t>CRIT.  </a:t>
            </a:r>
            <a:r>
              <a:rPr lang="it-IT" sz="900" b="1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32796" name="Text Box 27"/>
          <p:cNvSpPr txBox="1">
            <a:spLocks noChangeArrowheads="1"/>
          </p:cNvSpPr>
          <p:nvPr/>
        </p:nvSpPr>
        <p:spPr bwMode="auto">
          <a:xfrm>
            <a:off x="5068888" y="738188"/>
            <a:ext cx="80645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52" tIns="40527" rIns="81052" bIns="40527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700" b="1">
                <a:solidFill>
                  <a:srgbClr val="000099"/>
                </a:solidFill>
              </a:rPr>
              <a:t>CRIT.  </a:t>
            </a:r>
            <a:r>
              <a:rPr lang="it-IT" sz="900" b="1">
                <a:solidFill>
                  <a:srgbClr val="000099"/>
                </a:solidFill>
              </a:rPr>
              <a:t>7.2</a:t>
            </a:r>
          </a:p>
        </p:txBody>
      </p:sp>
      <p:sp>
        <p:nvSpPr>
          <p:cNvPr id="32797" name="Text Box 28"/>
          <p:cNvSpPr txBox="1">
            <a:spLocks noChangeArrowheads="1"/>
          </p:cNvSpPr>
          <p:nvPr/>
        </p:nvSpPr>
        <p:spPr bwMode="auto">
          <a:xfrm>
            <a:off x="6816725" y="779463"/>
            <a:ext cx="8731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52" tIns="40527" rIns="81052" bIns="40527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700" b="1">
                <a:solidFill>
                  <a:srgbClr val="000099"/>
                </a:solidFill>
              </a:rPr>
              <a:t>CRIT.  </a:t>
            </a:r>
            <a:r>
              <a:rPr lang="it-IT" sz="900" b="1">
                <a:solidFill>
                  <a:srgbClr val="000099"/>
                </a:solidFill>
              </a:rPr>
              <a:t>7.1</a:t>
            </a:r>
          </a:p>
        </p:txBody>
      </p:sp>
      <p:sp>
        <p:nvSpPr>
          <p:cNvPr id="32798" name="Line 29"/>
          <p:cNvSpPr>
            <a:spLocks noChangeShapeType="1"/>
          </p:cNvSpPr>
          <p:nvPr/>
        </p:nvSpPr>
        <p:spPr bwMode="auto">
          <a:xfrm>
            <a:off x="4784725" y="3916363"/>
            <a:ext cx="284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99" name="Line 30"/>
          <p:cNvSpPr>
            <a:spLocks noChangeShapeType="1"/>
          </p:cNvSpPr>
          <p:nvPr/>
        </p:nvSpPr>
        <p:spPr bwMode="auto">
          <a:xfrm>
            <a:off x="4784725" y="2555875"/>
            <a:ext cx="284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00" name="Line 31"/>
          <p:cNvSpPr>
            <a:spLocks noChangeShapeType="1"/>
          </p:cNvSpPr>
          <p:nvPr/>
        </p:nvSpPr>
        <p:spPr bwMode="auto">
          <a:xfrm>
            <a:off x="4784725" y="1398588"/>
            <a:ext cx="284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01" name="Line 32"/>
          <p:cNvSpPr>
            <a:spLocks noChangeShapeType="1"/>
          </p:cNvSpPr>
          <p:nvPr/>
        </p:nvSpPr>
        <p:spPr bwMode="auto">
          <a:xfrm>
            <a:off x="6681788" y="1398588"/>
            <a:ext cx="134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02" name="Line 33"/>
          <p:cNvSpPr>
            <a:spLocks noChangeShapeType="1"/>
          </p:cNvSpPr>
          <p:nvPr/>
        </p:nvSpPr>
        <p:spPr bwMode="auto">
          <a:xfrm>
            <a:off x="6667500" y="2624138"/>
            <a:ext cx="149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03" name="Line 34"/>
          <p:cNvSpPr>
            <a:spLocks noChangeShapeType="1"/>
          </p:cNvSpPr>
          <p:nvPr/>
        </p:nvSpPr>
        <p:spPr bwMode="auto">
          <a:xfrm>
            <a:off x="4857750" y="5140325"/>
            <a:ext cx="149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04" name="Line 36"/>
          <p:cNvSpPr>
            <a:spLocks noChangeShapeType="1"/>
          </p:cNvSpPr>
          <p:nvPr/>
        </p:nvSpPr>
        <p:spPr bwMode="auto">
          <a:xfrm flipV="1">
            <a:off x="4919663" y="2690813"/>
            <a:ext cx="0" cy="1089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05" name="Line 37"/>
          <p:cNvSpPr>
            <a:spLocks noChangeShapeType="1"/>
          </p:cNvSpPr>
          <p:nvPr/>
        </p:nvSpPr>
        <p:spPr bwMode="auto">
          <a:xfrm flipH="1">
            <a:off x="4784725" y="2690813"/>
            <a:ext cx="134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06" name="AutoShape 38"/>
          <p:cNvSpPr>
            <a:spLocks/>
          </p:cNvSpPr>
          <p:nvPr/>
        </p:nvSpPr>
        <p:spPr bwMode="auto">
          <a:xfrm rot="-5400000">
            <a:off x="2537619" y="2963069"/>
            <a:ext cx="273050" cy="4167188"/>
          </a:xfrm>
          <a:prstGeom prst="leftBrace">
            <a:avLst>
              <a:gd name="adj1" fmla="val 12873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1052" tIns="40527" rIns="81052" bIns="40527" anchor="ctr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GB"/>
          </a:p>
        </p:txBody>
      </p:sp>
      <p:sp>
        <p:nvSpPr>
          <p:cNvPr id="32807" name="AutoShape 39"/>
          <p:cNvSpPr>
            <a:spLocks/>
          </p:cNvSpPr>
          <p:nvPr/>
        </p:nvSpPr>
        <p:spPr bwMode="auto">
          <a:xfrm rot="-5400000">
            <a:off x="6445250" y="4249738"/>
            <a:ext cx="407988" cy="3427412"/>
          </a:xfrm>
          <a:prstGeom prst="leftBrace">
            <a:avLst>
              <a:gd name="adj1" fmla="val 7086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1052" tIns="40527" rIns="81052" bIns="40527" anchor="ctr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GB"/>
          </a:p>
        </p:txBody>
      </p:sp>
      <p:sp>
        <p:nvSpPr>
          <p:cNvPr id="32808" name="Text Box 40"/>
          <p:cNvSpPr txBox="1">
            <a:spLocks noChangeArrowheads="1"/>
          </p:cNvSpPr>
          <p:nvPr/>
        </p:nvSpPr>
        <p:spPr bwMode="auto">
          <a:xfrm>
            <a:off x="1162050" y="5360988"/>
            <a:ext cx="2957513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52" tIns="40527" rIns="81052" bIns="40527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600" b="1">
                <a:solidFill>
                  <a:srgbClr val="CC0000"/>
                </a:solidFill>
                <a:latin typeface="Gill Sans MT" pitchFamily="-1" charset="0"/>
              </a:rPr>
              <a:t>FATTORI ABILITANTI</a:t>
            </a:r>
          </a:p>
        </p:txBody>
      </p:sp>
      <p:sp>
        <p:nvSpPr>
          <p:cNvPr id="32809" name="Text Box 41"/>
          <p:cNvSpPr txBox="1">
            <a:spLocks noChangeArrowheads="1"/>
          </p:cNvSpPr>
          <p:nvPr/>
        </p:nvSpPr>
        <p:spPr bwMode="auto">
          <a:xfrm>
            <a:off x="5405438" y="6053138"/>
            <a:ext cx="2486025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52" tIns="40527" rIns="81052" bIns="40527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600" b="1">
                <a:solidFill>
                  <a:srgbClr val="CC0000"/>
                </a:solidFill>
                <a:latin typeface="Gill Sans MT" pitchFamily="-1" charset="0"/>
              </a:rPr>
              <a:t>RISULTATI</a:t>
            </a:r>
          </a:p>
        </p:txBody>
      </p:sp>
      <p:sp>
        <p:nvSpPr>
          <p:cNvPr id="96" name="Text Box 42"/>
          <p:cNvSpPr txBox="1">
            <a:spLocks noChangeArrowheads="1"/>
          </p:cNvSpPr>
          <p:nvPr/>
        </p:nvSpPr>
        <p:spPr bwMode="auto">
          <a:xfrm>
            <a:off x="1911350" y="2351088"/>
            <a:ext cx="1276350" cy="681037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lIns="63821" tIns="40527" rIns="63821" bIns="40527" anchor="ctr"/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it-IT" sz="1100" b="1" dirty="0">
                <a:solidFill>
                  <a:srgbClr val="000099"/>
                </a:solidFill>
                <a:latin typeface="Arial Black" pitchFamily="34" charset="0"/>
                <a:ea typeface="+mn-ea"/>
                <a:cs typeface="+mn-cs"/>
              </a:rPr>
              <a:t>POLITICHE E STRATEGIE</a:t>
            </a:r>
          </a:p>
        </p:txBody>
      </p:sp>
      <p:sp>
        <p:nvSpPr>
          <p:cNvPr id="32811" name="Text Box 43"/>
          <p:cNvSpPr txBox="1">
            <a:spLocks noChangeArrowheads="1"/>
          </p:cNvSpPr>
          <p:nvPr/>
        </p:nvSpPr>
        <p:spPr bwMode="auto">
          <a:xfrm>
            <a:off x="2112963" y="2147888"/>
            <a:ext cx="6048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52" tIns="40527" rIns="81052" bIns="40527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700" b="1">
                <a:solidFill>
                  <a:srgbClr val="000099"/>
                </a:solidFill>
              </a:rPr>
              <a:t>CRIT.  </a:t>
            </a:r>
            <a:r>
              <a:rPr lang="it-IT" sz="900" b="1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32812" name="Line 44"/>
          <p:cNvSpPr>
            <a:spLocks noChangeShapeType="1"/>
          </p:cNvSpPr>
          <p:nvPr/>
        </p:nvSpPr>
        <p:spPr bwMode="auto">
          <a:xfrm>
            <a:off x="3270250" y="1466850"/>
            <a:ext cx="0" cy="2516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13" name="Line 45"/>
          <p:cNvSpPr>
            <a:spLocks noChangeShapeType="1"/>
          </p:cNvSpPr>
          <p:nvPr/>
        </p:nvSpPr>
        <p:spPr bwMode="auto">
          <a:xfrm>
            <a:off x="1776413" y="2690813"/>
            <a:ext cx="134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1" name="Rectangle 48"/>
          <p:cNvSpPr>
            <a:spLocks noChangeArrowheads="1"/>
          </p:cNvSpPr>
          <p:nvPr/>
        </p:nvSpPr>
        <p:spPr bwMode="auto">
          <a:xfrm>
            <a:off x="6816725" y="4751388"/>
            <a:ext cx="1612900" cy="11128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1043" tIns="40520" rIns="81043" bIns="40520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sz="1100" b="1">
                <a:solidFill>
                  <a:srgbClr val="000099"/>
                </a:solidFill>
              </a:rPr>
              <a:t>RISULTATI PERFORMANCE SOCIALE PERCEPITI DAI PORTATORI D</a:t>
            </a:r>
            <a:r>
              <a:rPr lang="ja-JP" altLang="it-IT" sz="1100" b="1">
                <a:solidFill>
                  <a:srgbClr val="000099"/>
                </a:solidFill>
              </a:rPr>
              <a:t>’</a:t>
            </a:r>
            <a:r>
              <a:rPr lang="it-IT" altLang="ja-JP" sz="1100" b="1">
                <a:solidFill>
                  <a:srgbClr val="000099"/>
                </a:solidFill>
              </a:rPr>
              <a:t>INTERESSE</a:t>
            </a:r>
            <a:endParaRPr lang="en-GB" sz="1100" b="1">
              <a:solidFill>
                <a:srgbClr val="000099"/>
              </a:solidFill>
            </a:endParaRPr>
          </a:p>
        </p:txBody>
      </p:sp>
      <p:sp>
        <p:nvSpPr>
          <p:cNvPr id="32815" name="Line 49"/>
          <p:cNvSpPr>
            <a:spLocks noChangeShapeType="1"/>
          </p:cNvSpPr>
          <p:nvPr/>
        </p:nvSpPr>
        <p:spPr bwMode="auto">
          <a:xfrm>
            <a:off x="4935538" y="3779838"/>
            <a:ext cx="13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16" name="Line 50"/>
          <p:cNvSpPr>
            <a:spLocks noChangeShapeType="1"/>
          </p:cNvSpPr>
          <p:nvPr/>
        </p:nvSpPr>
        <p:spPr bwMode="auto">
          <a:xfrm flipH="1">
            <a:off x="4935538" y="3186113"/>
            <a:ext cx="2620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17" name="Line 51"/>
          <p:cNvSpPr>
            <a:spLocks noChangeShapeType="1"/>
          </p:cNvSpPr>
          <p:nvPr/>
        </p:nvSpPr>
        <p:spPr bwMode="auto">
          <a:xfrm>
            <a:off x="7556500" y="3186113"/>
            <a:ext cx="0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18" name="Line 52"/>
          <p:cNvSpPr>
            <a:spLocks noChangeShapeType="1"/>
          </p:cNvSpPr>
          <p:nvPr/>
        </p:nvSpPr>
        <p:spPr bwMode="auto">
          <a:xfrm flipH="1">
            <a:off x="4857750" y="4546600"/>
            <a:ext cx="2554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19" name="Line 53"/>
          <p:cNvSpPr>
            <a:spLocks noChangeShapeType="1"/>
          </p:cNvSpPr>
          <p:nvPr/>
        </p:nvSpPr>
        <p:spPr bwMode="auto">
          <a:xfrm>
            <a:off x="7412038" y="4546600"/>
            <a:ext cx="0" cy="204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1052" tIns="40527" rIns="81052" bIns="40527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20" name="Text Box 54"/>
          <p:cNvSpPr txBox="1">
            <a:spLocks noChangeArrowheads="1"/>
          </p:cNvSpPr>
          <p:nvPr/>
        </p:nvSpPr>
        <p:spPr bwMode="auto">
          <a:xfrm>
            <a:off x="7643813" y="4543425"/>
            <a:ext cx="8191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52" tIns="40527" rIns="81052" bIns="40527" anchor="b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700" b="1">
                <a:solidFill>
                  <a:srgbClr val="000099"/>
                </a:solidFill>
              </a:rPr>
              <a:t>CRIT.  </a:t>
            </a:r>
            <a:r>
              <a:rPr lang="it-IT" sz="900" b="1">
                <a:solidFill>
                  <a:srgbClr val="000099"/>
                </a:solidFill>
              </a:rPr>
              <a:t>8.1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Line 2"/>
          <p:cNvSpPr>
            <a:spLocks noChangeShapeType="1"/>
          </p:cNvSpPr>
          <p:nvPr/>
        </p:nvSpPr>
        <p:spPr bwMode="auto">
          <a:xfrm flipV="1">
            <a:off x="1606550" y="4868863"/>
            <a:ext cx="5638800" cy="0"/>
          </a:xfrm>
          <a:prstGeom prst="line">
            <a:avLst/>
          </a:prstGeom>
          <a:noFill/>
          <a:ln w="38100">
            <a:solidFill>
              <a:srgbClr val="060BDE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818" name="Line 3"/>
          <p:cNvSpPr>
            <a:spLocks noChangeShapeType="1"/>
          </p:cNvSpPr>
          <p:nvPr/>
        </p:nvSpPr>
        <p:spPr bwMode="auto">
          <a:xfrm>
            <a:off x="1606550" y="2963863"/>
            <a:ext cx="5715000" cy="0"/>
          </a:xfrm>
          <a:prstGeom prst="line">
            <a:avLst/>
          </a:prstGeom>
          <a:noFill/>
          <a:ln w="38100">
            <a:solidFill>
              <a:srgbClr val="060BDE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819" name="Line 4"/>
          <p:cNvSpPr>
            <a:spLocks noChangeShapeType="1"/>
          </p:cNvSpPr>
          <p:nvPr/>
        </p:nvSpPr>
        <p:spPr bwMode="auto">
          <a:xfrm flipV="1">
            <a:off x="1606550" y="3878263"/>
            <a:ext cx="5715000" cy="0"/>
          </a:xfrm>
          <a:prstGeom prst="line">
            <a:avLst/>
          </a:prstGeom>
          <a:noFill/>
          <a:ln w="38100">
            <a:solidFill>
              <a:srgbClr val="060BDE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820" name="AutoShape 5"/>
          <p:cNvSpPr>
            <a:spLocks noChangeArrowheads="1"/>
          </p:cNvSpPr>
          <p:nvPr/>
        </p:nvSpPr>
        <p:spPr bwMode="auto">
          <a:xfrm>
            <a:off x="5416550" y="1668463"/>
            <a:ext cx="3048000" cy="577850"/>
          </a:xfrm>
          <a:prstGeom prst="rightArrow">
            <a:avLst>
              <a:gd name="adj1" fmla="val 50546"/>
              <a:gd name="adj2" fmla="val 152186"/>
            </a:avLst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60BDE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FontTx/>
              <a:buNone/>
            </a:pPr>
            <a:endParaRPr lang="en-GB" sz="1200">
              <a:solidFill>
                <a:srgbClr val="060BDE"/>
              </a:solidFill>
              <a:latin typeface="Times New Roman" pitchFamily="-1" charset="0"/>
            </a:endParaRP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3921125" y="2582863"/>
            <a:ext cx="1190625" cy="2590800"/>
          </a:xfrm>
          <a:prstGeom prst="rect">
            <a:avLst/>
          </a:prstGeom>
          <a:gradFill rotWithShape="0">
            <a:gsLst>
              <a:gs pos="0">
                <a:srgbClr val="F2FCF2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60BDE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822" name="Rectangle 7"/>
          <p:cNvSpPr>
            <a:spLocks noChangeArrowheads="1"/>
          </p:cNvSpPr>
          <p:nvPr/>
        </p:nvSpPr>
        <p:spPr bwMode="auto">
          <a:xfrm>
            <a:off x="7245350" y="2582863"/>
            <a:ext cx="1190625" cy="2590800"/>
          </a:xfrm>
          <a:prstGeom prst="rect">
            <a:avLst/>
          </a:prstGeom>
          <a:gradFill rotWithShape="0">
            <a:gsLst>
              <a:gs pos="0">
                <a:srgbClr val="FFF2E5"/>
              </a:gs>
              <a:gs pos="100000">
                <a:srgbClr val="FF9933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60BDE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823" name="Rectangle 8"/>
          <p:cNvSpPr>
            <a:spLocks noChangeArrowheads="1"/>
          </p:cNvSpPr>
          <p:nvPr/>
        </p:nvSpPr>
        <p:spPr bwMode="auto">
          <a:xfrm>
            <a:off x="539750" y="2582863"/>
            <a:ext cx="1190625" cy="2590800"/>
          </a:xfrm>
          <a:prstGeom prst="rect">
            <a:avLst/>
          </a:prstGeom>
          <a:gradFill rotWithShape="0">
            <a:gsLst>
              <a:gs pos="0">
                <a:srgbClr val="F2FCF2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60BDE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 rot="-5400000">
            <a:off x="300831" y="3715544"/>
            <a:ext cx="16970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buFontTx/>
              <a:buNone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</a:rPr>
              <a:t>LEADERSHIP</a:t>
            </a:r>
            <a:endParaRPr lang="it-IT" sz="1200" b="1">
              <a:solidFill>
                <a:srgbClr val="000066"/>
              </a:solidFill>
              <a:latin typeface="Arial" pitchFamily="-1" charset="0"/>
            </a:endParaRPr>
          </a:p>
        </p:txBody>
      </p:sp>
      <p:sp>
        <p:nvSpPr>
          <p:cNvPr id="34825" name="Line 10"/>
          <p:cNvSpPr>
            <a:spLocks noChangeShapeType="1"/>
          </p:cNvSpPr>
          <p:nvPr/>
        </p:nvSpPr>
        <p:spPr bwMode="auto">
          <a:xfrm>
            <a:off x="2825750" y="3192463"/>
            <a:ext cx="0" cy="1408112"/>
          </a:xfrm>
          <a:prstGeom prst="line">
            <a:avLst/>
          </a:prstGeom>
          <a:noFill/>
          <a:ln w="38100">
            <a:solidFill>
              <a:srgbClr val="060BDE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826" name="Text Box 11"/>
          <p:cNvSpPr txBox="1">
            <a:spLocks noChangeArrowheads="1"/>
          </p:cNvSpPr>
          <p:nvPr/>
        </p:nvSpPr>
        <p:spPr bwMode="auto">
          <a:xfrm rot="-5400000">
            <a:off x="3652837" y="3714751"/>
            <a:ext cx="16986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buFontTx/>
              <a:buNone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</a:rPr>
              <a:t>PROCESSI</a:t>
            </a:r>
            <a:endParaRPr lang="it-IT" sz="1200">
              <a:solidFill>
                <a:srgbClr val="000066"/>
              </a:solidFill>
              <a:latin typeface="Arial" pitchFamily="-1" charset="0"/>
            </a:endParaRPr>
          </a:p>
        </p:txBody>
      </p:sp>
      <p:sp>
        <p:nvSpPr>
          <p:cNvPr id="34827" name="Line 12"/>
          <p:cNvSpPr>
            <a:spLocks noChangeShapeType="1"/>
          </p:cNvSpPr>
          <p:nvPr/>
        </p:nvSpPr>
        <p:spPr bwMode="auto">
          <a:xfrm>
            <a:off x="6178550" y="3192463"/>
            <a:ext cx="0" cy="1371600"/>
          </a:xfrm>
          <a:prstGeom prst="line">
            <a:avLst/>
          </a:prstGeom>
          <a:noFill/>
          <a:ln w="38100">
            <a:solidFill>
              <a:srgbClr val="060BDE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828" name="Rectangle 13"/>
          <p:cNvSpPr>
            <a:spLocks noChangeArrowheads="1"/>
          </p:cNvSpPr>
          <p:nvPr/>
        </p:nvSpPr>
        <p:spPr bwMode="auto">
          <a:xfrm>
            <a:off x="5340350" y="2582863"/>
            <a:ext cx="1676400" cy="666750"/>
          </a:xfrm>
          <a:prstGeom prst="rect">
            <a:avLst/>
          </a:prstGeom>
          <a:gradFill rotWithShape="0">
            <a:gsLst>
              <a:gs pos="0">
                <a:srgbClr val="FFEFDF"/>
              </a:gs>
              <a:gs pos="100000">
                <a:srgbClr val="FF9933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60BDE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829" name="Text Box 14"/>
          <p:cNvSpPr txBox="1">
            <a:spLocks noChangeArrowheads="1"/>
          </p:cNvSpPr>
          <p:nvPr/>
        </p:nvSpPr>
        <p:spPr bwMode="auto">
          <a:xfrm rot="-5400000">
            <a:off x="6592887" y="3494088"/>
            <a:ext cx="2447925" cy="730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buFontTx/>
              <a:buNone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</a:rPr>
              <a:t>RISULTATI </a:t>
            </a:r>
          </a:p>
          <a:p>
            <a:pPr eaLnBrk="0" hangingPunct="0">
              <a:buFontTx/>
              <a:buNone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</a:rPr>
              <a:t>RELATIVI ALLE </a:t>
            </a:r>
          </a:p>
          <a:p>
            <a:pPr eaLnBrk="0" hangingPunct="0">
              <a:buFontTx/>
              <a:buNone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</a:rPr>
              <a:t>PERFORMANCE CHIAVE</a:t>
            </a:r>
            <a:endParaRPr lang="it-IT" sz="1200">
              <a:solidFill>
                <a:srgbClr val="000066"/>
              </a:solidFill>
              <a:latin typeface="CG Omega" charset="0"/>
            </a:endParaRPr>
          </a:p>
        </p:txBody>
      </p:sp>
      <p:sp>
        <p:nvSpPr>
          <p:cNvPr id="34830" name="AutoShape 15"/>
          <p:cNvSpPr>
            <a:spLocks noChangeArrowheads="1"/>
          </p:cNvSpPr>
          <p:nvPr/>
        </p:nvSpPr>
        <p:spPr bwMode="auto">
          <a:xfrm>
            <a:off x="539750" y="1668463"/>
            <a:ext cx="4572000" cy="577850"/>
          </a:xfrm>
          <a:prstGeom prst="rightArrow">
            <a:avLst>
              <a:gd name="adj1" fmla="val 50000"/>
              <a:gd name="adj2" fmla="val 158132"/>
            </a:avLst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60BDE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FontTx/>
              <a:buNone/>
            </a:pPr>
            <a:endParaRPr lang="en-GB" sz="1200">
              <a:solidFill>
                <a:srgbClr val="060BDE"/>
              </a:solidFill>
              <a:latin typeface="Times New Roman" pitchFamily="-1" charset="0"/>
            </a:endParaRPr>
          </a:p>
        </p:txBody>
      </p:sp>
      <p:sp>
        <p:nvSpPr>
          <p:cNvPr id="34831" name="Text Box 16"/>
          <p:cNvSpPr txBox="1">
            <a:spLocks noChangeArrowheads="1"/>
          </p:cNvSpPr>
          <p:nvPr/>
        </p:nvSpPr>
        <p:spPr bwMode="auto">
          <a:xfrm>
            <a:off x="1619250" y="1820863"/>
            <a:ext cx="19875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>
              <a:buFontTx/>
              <a:buNone/>
            </a:pPr>
            <a:r>
              <a:rPr lang="it-IT" sz="1400" b="1">
                <a:solidFill>
                  <a:srgbClr val="003300"/>
                </a:solidFill>
                <a:latin typeface="Arial" pitchFamily="-1" charset="0"/>
              </a:rPr>
              <a:t>FATTORI ABILITANTI</a:t>
            </a:r>
          </a:p>
        </p:txBody>
      </p:sp>
      <p:sp>
        <p:nvSpPr>
          <p:cNvPr id="34832" name="Text Box 17"/>
          <p:cNvSpPr txBox="1">
            <a:spLocks noChangeArrowheads="1"/>
          </p:cNvSpPr>
          <p:nvPr/>
        </p:nvSpPr>
        <p:spPr bwMode="auto">
          <a:xfrm>
            <a:off x="6053138" y="1820863"/>
            <a:ext cx="111125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>
              <a:buFontTx/>
              <a:buNone/>
            </a:pPr>
            <a:r>
              <a:rPr lang="it-IT" sz="1400" b="1">
                <a:solidFill>
                  <a:srgbClr val="A50021"/>
                </a:solidFill>
                <a:latin typeface="Arial" pitchFamily="-1" charset="0"/>
              </a:rPr>
              <a:t>RISULTATI</a:t>
            </a:r>
            <a:endParaRPr lang="it-IT" sz="1400">
              <a:solidFill>
                <a:srgbClr val="A50021"/>
              </a:solidFill>
              <a:latin typeface="Arial" pitchFamily="-1" charset="0"/>
            </a:endParaRPr>
          </a:p>
        </p:txBody>
      </p:sp>
      <p:sp>
        <p:nvSpPr>
          <p:cNvPr id="34833" name="Rectangle 18"/>
          <p:cNvSpPr>
            <a:spLocks noChangeArrowheads="1"/>
          </p:cNvSpPr>
          <p:nvPr/>
        </p:nvSpPr>
        <p:spPr bwMode="auto">
          <a:xfrm>
            <a:off x="1987550" y="2582863"/>
            <a:ext cx="1676400" cy="6667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AE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60BDE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834" name="AutoShape 19"/>
          <p:cNvSpPr>
            <a:spLocks noChangeArrowheads="1"/>
          </p:cNvSpPr>
          <p:nvPr/>
        </p:nvSpPr>
        <p:spPr bwMode="auto">
          <a:xfrm rot="10800000">
            <a:off x="615950" y="5478463"/>
            <a:ext cx="7772400" cy="614362"/>
          </a:xfrm>
          <a:prstGeom prst="rightArrow">
            <a:avLst>
              <a:gd name="adj1" fmla="val 50009"/>
              <a:gd name="adj2" fmla="val 133364"/>
            </a:avLst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28575">
            <a:solidFill>
              <a:srgbClr val="060BDE"/>
            </a:solidFill>
            <a:miter lim="800000"/>
            <a:headEnd/>
            <a:tailEnd/>
          </a:ln>
        </p:spPr>
        <p:txBody>
          <a:bodyPr rot="10800000" wrap="none" anchor="ctr">
            <a:prstTxWarp prst="textNoShape">
              <a:avLst/>
            </a:prstTxWarp>
          </a:bodyPr>
          <a:lstStyle/>
          <a:p>
            <a:pPr eaLnBrk="0" hangingPunct="0">
              <a:buFontTx/>
              <a:buNone/>
            </a:pPr>
            <a:endParaRPr lang="en-GB" sz="1200">
              <a:solidFill>
                <a:srgbClr val="000066"/>
              </a:solidFill>
              <a:latin typeface="Times New Roman" pitchFamily="-1" charset="0"/>
            </a:endParaRPr>
          </a:p>
        </p:txBody>
      </p:sp>
      <p:sp>
        <p:nvSpPr>
          <p:cNvPr id="34835" name="Text Box 20"/>
          <p:cNvSpPr txBox="1">
            <a:spLocks noChangeArrowheads="1"/>
          </p:cNvSpPr>
          <p:nvPr/>
        </p:nvSpPr>
        <p:spPr bwMode="auto">
          <a:xfrm>
            <a:off x="3270250" y="5659438"/>
            <a:ext cx="403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it-IT" sz="1400" b="1">
                <a:solidFill>
                  <a:srgbClr val="660066"/>
                </a:solidFill>
                <a:latin typeface="Arial" pitchFamily="-1" charset="0"/>
              </a:rPr>
              <a:t>INNOVAZIONE E APPRENDIMENTO</a:t>
            </a:r>
          </a:p>
        </p:txBody>
      </p:sp>
      <p:sp>
        <p:nvSpPr>
          <p:cNvPr id="34836" name="Text Box 21"/>
          <p:cNvSpPr txBox="1">
            <a:spLocks noChangeArrowheads="1"/>
          </p:cNvSpPr>
          <p:nvPr/>
        </p:nvSpPr>
        <p:spPr bwMode="auto">
          <a:xfrm>
            <a:off x="1987550" y="2674938"/>
            <a:ext cx="16764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buFontTx/>
              <a:buNone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</a:rPr>
              <a:t>GESTIONE DEL</a:t>
            </a:r>
          </a:p>
          <a:p>
            <a:pPr eaLnBrk="0" hangingPunct="0">
              <a:buFontTx/>
              <a:buNone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</a:rPr>
              <a:t>PERSONALE</a:t>
            </a:r>
            <a:endParaRPr lang="it-IT" sz="1400">
              <a:solidFill>
                <a:srgbClr val="000066"/>
              </a:solidFill>
              <a:latin typeface="Arial" pitchFamily="-1" charset="0"/>
            </a:endParaRPr>
          </a:p>
        </p:txBody>
      </p:sp>
      <p:sp>
        <p:nvSpPr>
          <p:cNvPr id="34837" name="Rectangle 22"/>
          <p:cNvSpPr>
            <a:spLocks noChangeArrowheads="1"/>
          </p:cNvSpPr>
          <p:nvPr/>
        </p:nvSpPr>
        <p:spPr bwMode="auto">
          <a:xfrm>
            <a:off x="5340350" y="4506913"/>
            <a:ext cx="1676400" cy="666750"/>
          </a:xfrm>
          <a:prstGeom prst="rect">
            <a:avLst/>
          </a:prstGeom>
          <a:gradFill rotWithShape="0">
            <a:gsLst>
              <a:gs pos="0">
                <a:srgbClr val="FFEFDF"/>
              </a:gs>
              <a:gs pos="100000">
                <a:srgbClr val="FF9933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60BDE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838" name="Rectangle 23"/>
          <p:cNvSpPr>
            <a:spLocks noChangeArrowheads="1"/>
          </p:cNvSpPr>
          <p:nvPr/>
        </p:nvSpPr>
        <p:spPr bwMode="auto">
          <a:xfrm>
            <a:off x="5340350" y="3516313"/>
            <a:ext cx="1676400" cy="666750"/>
          </a:xfrm>
          <a:prstGeom prst="rect">
            <a:avLst/>
          </a:prstGeom>
          <a:gradFill rotWithShape="0">
            <a:gsLst>
              <a:gs pos="0">
                <a:srgbClr val="FFEFDF"/>
              </a:gs>
              <a:gs pos="100000">
                <a:srgbClr val="FF9933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60BDE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839" name="Rectangle 24"/>
          <p:cNvSpPr>
            <a:spLocks noChangeArrowheads="1"/>
          </p:cNvSpPr>
          <p:nvPr/>
        </p:nvSpPr>
        <p:spPr bwMode="auto">
          <a:xfrm>
            <a:off x="1987550" y="3516313"/>
            <a:ext cx="1676400" cy="6667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60BDE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840" name="Rectangle 25"/>
          <p:cNvSpPr>
            <a:spLocks noChangeArrowheads="1"/>
          </p:cNvSpPr>
          <p:nvPr/>
        </p:nvSpPr>
        <p:spPr bwMode="auto">
          <a:xfrm>
            <a:off x="1987550" y="4487863"/>
            <a:ext cx="1676400" cy="6667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60BDE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841" name="Text Box 26"/>
          <p:cNvSpPr txBox="1">
            <a:spLocks noChangeArrowheads="1"/>
          </p:cNvSpPr>
          <p:nvPr/>
        </p:nvSpPr>
        <p:spPr bwMode="auto">
          <a:xfrm>
            <a:off x="5292725" y="3489325"/>
            <a:ext cx="18002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</a:rPr>
              <a:t>RISULTATI CLIENTE / CITTADINO</a:t>
            </a:r>
          </a:p>
        </p:txBody>
      </p:sp>
      <p:sp>
        <p:nvSpPr>
          <p:cNvPr id="34842" name="Text Box 27"/>
          <p:cNvSpPr txBox="1">
            <a:spLocks noChangeArrowheads="1"/>
          </p:cNvSpPr>
          <p:nvPr/>
        </p:nvSpPr>
        <p:spPr bwMode="auto">
          <a:xfrm>
            <a:off x="2063750" y="3589338"/>
            <a:ext cx="14478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</a:rPr>
              <a:t>POLITICHE E STRATEGIE</a:t>
            </a:r>
          </a:p>
        </p:txBody>
      </p:sp>
      <p:sp>
        <p:nvSpPr>
          <p:cNvPr id="34843" name="Rectangle 28"/>
          <p:cNvSpPr>
            <a:spLocks noChangeArrowheads="1"/>
          </p:cNvSpPr>
          <p:nvPr/>
        </p:nvSpPr>
        <p:spPr bwMode="auto">
          <a:xfrm>
            <a:off x="1987550" y="2601913"/>
            <a:ext cx="1676400" cy="6667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60BDE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844" name="Text Box 29"/>
          <p:cNvSpPr txBox="1">
            <a:spLocks noChangeArrowheads="1"/>
          </p:cNvSpPr>
          <p:nvPr/>
        </p:nvSpPr>
        <p:spPr bwMode="auto">
          <a:xfrm>
            <a:off x="2063750" y="276225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</a:rPr>
              <a:t>PERSONALE</a:t>
            </a:r>
          </a:p>
        </p:txBody>
      </p:sp>
      <p:sp>
        <p:nvSpPr>
          <p:cNvPr id="34845" name="Text Box 30"/>
          <p:cNvSpPr txBox="1">
            <a:spLocks noChangeArrowheads="1"/>
          </p:cNvSpPr>
          <p:nvPr/>
        </p:nvSpPr>
        <p:spPr bwMode="auto">
          <a:xfrm>
            <a:off x="2063750" y="4564063"/>
            <a:ext cx="152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</a:rPr>
              <a:t>PARTNERSHIP E RISORSE</a:t>
            </a:r>
          </a:p>
        </p:txBody>
      </p:sp>
      <p:sp>
        <p:nvSpPr>
          <p:cNvPr id="34846" name="Text Box 31"/>
          <p:cNvSpPr txBox="1">
            <a:spLocks noChangeArrowheads="1"/>
          </p:cNvSpPr>
          <p:nvPr/>
        </p:nvSpPr>
        <p:spPr bwMode="auto">
          <a:xfrm>
            <a:off x="5492750" y="2674938"/>
            <a:ext cx="1371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</a:rPr>
              <a:t>RISULTATI PERSONALE</a:t>
            </a:r>
          </a:p>
        </p:txBody>
      </p:sp>
      <p:sp>
        <p:nvSpPr>
          <p:cNvPr id="34847" name="Text Box 32"/>
          <p:cNvSpPr txBox="1">
            <a:spLocks noChangeArrowheads="1"/>
          </p:cNvSpPr>
          <p:nvPr/>
        </p:nvSpPr>
        <p:spPr bwMode="auto">
          <a:xfrm>
            <a:off x="5492750" y="4564063"/>
            <a:ext cx="1295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</a:rPr>
              <a:t>RISULTATI SOCIETA</a:t>
            </a:r>
            <a:r>
              <a:rPr lang="ja-JP" altLang="it-IT" sz="1400" b="1">
                <a:solidFill>
                  <a:srgbClr val="000066"/>
                </a:solidFill>
                <a:latin typeface="Arial" pitchFamily="-1" charset="0"/>
              </a:rPr>
              <a:t>’</a:t>
            </a:r>
            <a:endParaRPr lang="it-IT" sz="1400" b="1">
              <a:solidFill>
                <a:srgbClr val="000066"/>
              </a:solidFill>
              <a:latin typeface="Arial" pitchFamily="-1" charset="0"/>
            </a:endParaRPr>
          </a:p>
        </p:txBody>
      </p:sp>
      <p:sp>
        <p:nvSpPr>
          <p:cNvPr id="163873" name="Oval 33"/>
          <p:cNvSpPr>
            <a:spLocks noChangeArrowheads="1"/>
          </p:cNvSpPr>
          <p:nvPr/>
        </p:nvSpPr>
        <p:spPr bwMode="auto">
          <a:xfrm>
            <a:off x="6227763" y="3944938"/>
            <a:ext cx="935037" cy="519112"/>
          </a:xfrm>
          <a:prstGeom prst="ellipse">
            <a:avLst/>
          </a:prstGeom>
          <a:gradFill rotWithShape="0">
            <a:gsLst>
              <a:gs pos="0">
                <a:srgbClr val="3366FF">
                  <a:gamma/>
                  <a:tint val="0"/>
                  <a:invGamma/>
                </a:srgbClr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it-IT" sz="1800" b="1" i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</a:rPr>
              <a:t>17%</a:t>
            </a:r>
          </a:p>
        </p:txBody>
      </p:sp>
      <p:sp>
        <p:nvSpPr>
          <p:cNvPr id="163874" name="Oval 34"/>
          <p:cNvSpPr>
            <a:spLocks noChangeArrowheads="1"/>
          </p:cNvSpPr>
          <p:nvPr/>
        </p:nvSpPr>
        <p:spPr bwMode="auto">
          <a:xfrm>
            <a:off x="6156325" y="2360613"/>
            <a:ext cx="947738" cy="490537"/>
          </a:xfrm>
          <a:prstGeom prst="ellipse">
            <a:avLst/>
          </a:prstGeom>
          <a:gradFill rotWithShape="0">
            <a:gsLst>
              <a:gs pos="0">
                <a:srgbClr val="3366FF">
                  <a:gamma/>
                  <a:tint val="0"/>
                  <a:invGamma/>
                </a:srgbClr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800" b="1" i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</a:rPr>
              <a:t>10%</a:t>
            </a:r>
          </a:p>
        </p:txBody>
      </p:sp>
      <p:sp>
        <p:nvSpPr>
          <p:cNvPr id="163875" name="Oval 35"/>
          <p:cNvSpPr>
            <a:spLocks noChangeArrowheads="1"/>
          </p:cNvSpPr>
          <p:nvPr/>
        </p:nvSpPr>
        <p:spPr bwMode="auto">
          <a:xfrm>
            <a:off x="6372225" y="5026025"/>
            <a:ext cx="720725" cy="490538"/>
          </a:xfrm>
          <a:prstGeom prst="ellipse">
            <a:avLst/>
          </a:prstGeom>
          <a:gradFill rotWithShape="0">
            <a:gsLst>
              <a:gs pos="0">
                <a:srgbClr val="3366FF">
                  <a:gamma/>
                  <a:tint val="0"/>
                  <a:invGamma/>
                </a:srgbClr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800" b="1" i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</a:rPr>
              <a:t>8%</a:t>
            </a:r>
          </a:p>
        </p:txBody>
      </p:sp>
      <p:sp>
        <p:nvSpPr>
          <p:cNvPr id="163876" name="Oval 36"/>
          <p:cNvSpPr>
            <a:spLocks noChangeArrowheads="1"/>
          </p:cNvSpPr>
          <p:nvPr/>
        </p:nvSpPr>
        <p:spPr bwMode="auto">
          <a:xfrm>
            <a:off x="8027988" y="3729038"/>
            <a:ext cx="963612" cy="519112"/>
          </a:xfrm>
          <a:prstGeom prst="ellipse">
            <a:avLst/>
          </a:prstGeom>
          <a:gradFill rotWithShape="0">
            <a:gsLst>
              <a:gs pos="0">
                <a:srgbClr val="3366FF">
                  <a:gamma/>
                  <a:tint val="0"/>
                  <a:invGamma/>
                </a:srgbClr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it-IT" sz="1800" b="1" i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</a:rPr>
              <a:t>15%</a:t>
            </a:r>
          </a:p>
        </p:txBody>
      </p:sp>
      <p:sp>
        <p:nvSpPr>
          <p:cNvPr id="163877" name="Oval 37"/>
          <p:cNvSpPr>
            <a:spLocks noChangeArrowheads="1"/>
          </p:cNvSpPr>
          <p:nvPr/>
        </p:nvSpPr>
        <p:spPr bwMode="auto">
          <a:xfrm>
            <a:off x="4070350" y="4508500"/>
            <a:ext cx="958850" cy="519113"/>
          </a:xfrm>
          <a:prstGeom prst="ellipse">
            <a:avLst/>
          </a:prstGeom>
          <a:gradFill rotWithShape="0">
            <a:gsLst>
              <a:gs pos="0">
                <a:srgbClr val="FF5050">
                  <a:gamma/>
                  <a:tint val="0"/>
                  <a:invGamma/>
                </a:srgbClr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it-IT" sz="1800" b="1" i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</a:rPr>
              <a:t>13%</a:t>
            </a:r>
          </a:p>
        </p:txBody>
      </p:sp>
      <p:sp>
        <p:nvSpPr>
          <p:cNvPr id="163878" name="Oval 38"/>
          <p:cNvSpPr>
            <a:spLocks noChangeArrowheads="1"/>
          </p:cNvSpPr>
          <p:nvPr/>
        </p:nvSpPr>
        <p:spPr bwMode="auto">
          <a:xfrm>
            <a:off x="3059113" y="2347913"/>
            <a:ext cx="723900" cy="490537"/>
          </a:xfrm>
          <a:prstGeom prst="ellipse">
            <a:avLst/>
          </a:prstGeom>
          <a:gradFill rotWithShape="0">
            <a:gsLst>
              <a:gs pos="0">
                <a:srgbClr val="FF5050">
                  <a:gamma/>
                  <a:tint val="0"/>
                  <a:invGamma/>
                </a:srgbClr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800" b="1" i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</a:rPr>
              <a:t>9%</a:t>
            </a:r>
          </a:p>
        </p:txBody>
      </p:sp>
      <p:sp>
        <p:nvSpPr>
          <p:cNvPr id="163879" name="Oval 39"/>
          <p:cNvSpPr>
            <a:spLocks noChangeArrowheads="1"/>
          </p:cNvSpPr>
          <p:nvPr/>
        </p:nvSpPr>
        <p:spPr bwMode="auto">
          <a:xfrm>
            <a:off x="3132138" y="3860800"/>
            <a:ext cx="754062" cy="519113"/>
          </a:xfrm>
          <a:prstGeom prst="ellipse">
            <a:avLst/>
          </a:prstGeom>
          <a:gradFill rotWithShape="0">
            <a:gsLst>
              <a:gs pos="0">
                <a:srgbClr val="FF5050">
                  <a:gamma/>
                  <a:tint val="0"/>
                  <a:invGamma/>
                </a:srgbClr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800" b="1" i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</a:rPr>
              <a:t>8%</a:t>
            </a:r>
          </a:p>
        </p:txBody>
      </p:sp>
      <p:sp>
        <p:nvSpPr>
          <p:cNvPr id="163880" name="Oval 40"/>
          <p:cNvSpPr>
            <a:spLocks noChangeArrowheads="1"/>
          </p:cNvSpPr>
          <p:nvPr/>
        </p:nvSpPr>
        <p:spPr bwMode="auto">
          <a:xfrm>
            <a:off x="3132138" y="4997450"/>
            <a:ext cx="754062" cy="519113"/>
          </a:xfrm>
          <a:prstGeom prst="ellipse">
            <a:avLst/>
          </a:prstGeom>
          <a:gradFill rotWithShape="0">
            <a:gsLst>
              <a:gs pos="0">
                <a:srgbClr val="FF5050">
                  <a:gamma/>
                  <a:tint val="0"/>
                  <a:invGamma/>
                </a:srgbClr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1800" b="1" i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</a:rPr>
              <a:t>8%</a:t>
            </a:r>
          </a:p>
        </p:txBody>
      </p:sp>
      <p:sp>
        <p:nvSpPr>
          <p:cNvPr id="163881" name="Oval 41"/>
          <p:cNvSpPr>
            <a:spLocks noChangeArrowheads="1"/>
          </p:cNvSpPr>
          <p:nvPr/>
        </p:nvSpPr>
        <p:spPr bwMode="auto">
          <a:xfrm>
            <a:off x="180975" y="3614738"/>
            <a:ext cx="962025" cy="519112"/>
          </a:xfrm>
          <a:prstGeom prst="ellipse">
            <a:avLst/>
          </a:prstGeom>
          <a:gradFill rotWithShape="0">
            <a:gsLst>
              <a:gs pos="0">
                <a:srgbClr val="FF5050">
                  <a:gamma/>
                  <a:tint val="0"/>
                  <a:invGamma/>
                </a:srgbClr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  <a:buFontTx/>
              <a:buNone/>
            </a:pPr>
            <a:r>
              <a:rPr lang="it-IT" sz="1800" b="1" i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</a:rPr>
              <a:t>12%</a:t>
            </a:r>
          </a:p>
        </p:txBody>
      </p:sp>
      <p:sp>
        <p:nvSpPr>
          <p:cNvPr id="34857" name="Text Box 42"/>
          <p:cNvSpPr txBox="1">
            <a:spLocks noChangeArrowheads="1"/>
          </p:cNvSpPr>
          <p:nvPr/>
        </p:nvSpPr>
        <p:spPr bwMode="auto">
          <a:xfrm>
            <a:off x="1476375" y="1196975"/>
            <a:ext cx="25527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buFontTx/>
              <a:buNone/>
            </a:pPr>
            <a:r>
              <a:rPr lang="it-IT" sz="2000" b="1">
                <a:solidFill>
                  <a:srgbClr val="CC0000"/>
                </a:solidFill>
                <a:latin typeface="Arial" pitchFamily="-1" charset="0"/>
              </a:rPr>
              <a:t>500 </a:t>
            </a:r>
            <a:r>
              <a:rPr lang="it-IT" sz="2000">
                <a:solidFill>
                  <a:srgbClr val="CC0000"/>
                </a:solidFill>
                <a:latin typeface="Arial" pitchFamily="-1" charset="0"/>
              </a:rPr>
              <a:t>(punteggio max)</a:t>
            </a:r>
          </a:p>
        </p:txBody>
      </p:sp>
      <p:sp>
        <p:nvSpPr>
          <p:cNvPr id="34858" name="Text Box 43"/>
          <p:cNvSpPr txBox="1">
            <a:spLocks noChangeArrowheads="1"/>
          </p:cNvSpPr>
          <p:nvPr/>
        </p:nvSpPr>
        <p:spPr bwMode="auto">
          <a:xfrm>
            <a:off x="852488" y="-26988"/>
            <a:ext cx="7896225" cy="708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sz="2000" b="1">
                <a:solidFill>
                  <a:srgbClr val="000066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IL MODELLO COMMON ASSESSMENT FRAMEWORK</a:t>
            </a:r>
          </a:p>
          <a:p>
            <a:pPr>
              <a:buFontTx/>
              <a:buNone/>
            </a:pPr>
            <a:r>
              <a:rPr lang="it-IT" sz="2000" b="1">
                <a:solidFill>
                  <a:srgbClr val="000066"/>
                </a:solidFill>
                <a:latin typeface="Arial" pitchFamily="-1" charset="0"/>
                <a:ea typeface="Times New Roman" pitchFamily="-1" charset="0"/>
                <a:cs typeface="Times New Roman" pitchFamily="-1" charset="0"/>
              </a:rPr>
              <a:t>I pesi dei criteri nell’utilizzo per il Premio PA  </a:t>
            </a:r>
          </a:p>
        </p:txBody>
      </p:sp>
      <p:sp>
        <p:nvSpPr>
          <p:cNvPr id="34859" name="Text Box 44"/>
          <p:cNvSpPr txBox="1">
            <a:spLocks noChangeArrowheads="1"/>
          </p:cNvSpPr>
          <p:nvPr/>
        </p:nvSpPr>
        <p:spPr bwMode="auto">
          <a:xfrm>
            <a:off x="5548313" y="1196975"/>
            <a:ext cx="25527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buFontTx/>
              <a:buNone/>
            </a:pPr>
            <a:r>
              <a:rPr lang="it-IT" sz="2000" b="1">
                <a:solidFill>
                  <a:srgbClr val="CC0000"/>
                </a:solidFill>
                <a:latin typeface="Arial" pitchFamily="-1" charset="0"/>
              </a:rPr>
              <a:t>500 </a:t>
            </a:r>
            <a:r>
              <a:rPr lang="it-IT" sz="2000">
                <a:solidFill>
                  <a:srgbClr val="CC0000"/>
                </a:solidFill>
                <a:latin typeface="Arial" pitchFamily="-1" charset="0"/>
              </a:rPr>
              <a:t>(punteggio max)</a:t>
            </a:r>
          </a:p>
        </p:txBody>
      </p:sp>
    </p:spTree>
  </p:cSld>
  <p:clrMapOvr>
    <a:masterClrMapping/>
  </p:clrMapOvr>
  <p:transition xmlns:p14="http://schemas.microsoft.com/office/powerpoint/2010/main" advTm="720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39750" y="115888"/>
            <a:ext cx="8229600" cy="506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/>
            <a:r>
              <a:rPr lang="it-IT" sz="2800" b="1">
                <a:solidFill>
                  <a:srgbClr val="A50021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Punti di forza del modello CAF</a:t>
            </a:r>
            <a:r>
              <a:rPr lang="it-IT" sz="2800" b="1">
                <a:latin typeface="Arial Black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485900"/>
            <a:ext cx="8786813" cy="46069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8013" indent="-608013" eaLnBrk="1" hangingPunct="1">
              <a:buClr>
                <a:srgbClr val="A50021"/>
              </a:buClr>
              <a:buSzPct val="80000"/>
              <a:buFont typeface="Wingdings" pitchFamily="-1" charset="2"/>
              <a:buChar char="u"/>
            </a:pPr>
            <a:r>
              <a:rPr 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Permette di osservare l</a:t>
            </a:r>
            <a:r>
              <a:rPr lang="ja-JP" alt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’</a:t>
            </a:r>
            <a:r>
              <a:rPr lang="it-IT" altLang="ja-JP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organizzazione come un </a:t>
            </a:r>
            <a:r>
              <a:rPr lang="ja-JP" alt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“</a:t>
            </a:r>
            <a:r>
              <a:rPr lang="it-IT" altLang="ja-JP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sistema</a:t>
            </a:r>
            <a:r>
              <a:rPr lang="ja-JP" alt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”</a:t>
            </a:r>
            <a:r>
              <a:rPr lang="it-IT" altLang="ja-JP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 in cui, a partire dalla Missione, si definiscono le strategie,  si sviluppano i processi necessari e si controllano i risultati attraverso indicatori e misure </a:t>
            </a:r>
          </a:p>
          <a:p>
            <a:pPr marL="608013" indent="-608013" eaLnBrk="1" hangingPunct="1">
              <a:buClr>
                <a:srgbClr val="A50021"/>
              </a:buClr>
              <a:buSzPct val="80000"/>
              <a:buFont typeface="Wingdings" pitchFamily="-1" charset="2"/>
              <a:buChar char="u"/>
            </a:pPr>
            <a:r>
              <a:rPr 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Indica la necessità di </a:t>
            </a:r>
            <a:r>
              <a:rPr lang="ja-JP" alt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“</a:t>
            </a:r>
            <a:r>
              <a:rPr lang="it-IT" altLang="ja-JP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misurare</a:t>
            </a:r>
            <a:r>
              <a:rPr lang="ja-JP" alt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”</a:t>
            </a:r>
            <a:r>
              <a:rPr lang="it-IT" altLang="ja-JP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 i risultati del rapporto con i  clienti / cittadini e con gli altri stakeholders attraverso l</a:t>
            </a:r>
            <a:r>
              <a:rPr lang="ja-JP" alt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’</a:t>
            </a:r>
            <a:r>
              <a:rPr lang="it-IT" altLang="ja-JP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ascolto e la misura dei risultati dei processi di interfaccia</a:t>
            </a:r>
          </a:p>
          <a:p>
            <a:pPr marL="608013" indent="-608013" eaLnBrk="1" hangingPunct="1">
              <a:buClr>
                <a:srgbClr val="A50021"/>
              </a:buClr>
              <a:buSzPct val="80000"/>
              <a:buFont typeface="Wingdings" pitchFamily="-1" charset="2"/>
              <a:buChar char="u"/>
            </a:pPr>
            <a:r>
              <a:rPr 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Educa alla misurazione dei processi interni in termini di efficacia ed efficienza</a:t>
            </a:r>
          </a:p>
          <a:p>
            <a:pPr marL="608013" indent="-608013" eaLnBrk="1" hangingPunct="1">
              <a:buClr>
                <a:srgbClr val="A50021"/>
              </a:buClr>
              <a:buSzPct val="80000"/>
              <a:buFont typeface="Wingdings" pitchFamily="-1" charset="2"/>
              <a:buChar char="u"/>
            </a:pPr>
            <a:r>
              <a:rPr 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Favorisce la comparazione e il benchmarking / benchlearning</a:t>
            </a:r>
          </a:p>
          <a:p>
            <a:pPr marL="608013" indent="-608013" eaLnBrk="1" hangingPunct="1">
              <a:buClr>
                <a:srgbClr val="A50021"/>
              </a:buClr>
              <a:buSzPct val="80000"/>
              <a:buFont typeface="Wingdings" pitchFamily="-1" charset="2"/>
              <a:buChar char="u"/>
            </a:pPr>
            <a:r>
              <a:rPr 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Attraverso l</a:t>
            </a:r>
            <a:r>
              <a:rPr lang="ja-JP" alt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’</a:t>
            </a:r>
            <a:r>
              <a:rPr lang="it-IT" altLang="ja-JP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autovalutazione, permette di ricavare una visione complessiva dell</a:t>
            </a:r>
            <a:r>
              <a:rPr lang="ja-JP" alt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’</a:t>
            </a:r>
            <a:r>
              <a:rPr lang="it-IT" altLang="ja-JP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organizzazione e di indirizzare le azioni di miglioramento, indicandone la priorità</a:t>
            </a:r>
            <a:endParaRPr lang="it-IT" sz="2000">
              <a:latin typeface="Tahom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8163" y="1341438"/>
            <a:ext cx="8066087" cy="50403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spcBef>
                <a:spcPct val="0"/>
              </a:spcBef>
            </a:pPr>
            <a:endParaRPr lang="it-IT" sz="1600" b="1">
              <a:solidFill>
                <a:srgbClr val="CC3300"/>
              </a:solidFill>
              <a:latin typeface="Tahoma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0" indent="0" algn="just" eaLnBrk="1" hangingPunct="1">
              <a:spcBef>
                <a:spcPts val="500"/>
              </a:spcBef>
              <a:spcAft>
                <a:spcPct val="50000"/>
              </a:spcAft>
              <a:buClr>
                <a:srgbClr val="A50021"/>
              </a:buClr>
              <a:buSzPct val="150000"/>
              <a:buFont typeface="Wingdings 3" pitchFamily="-1" charset="2"/>
              <a:buChar char="["/>
            </a:pPr>
            <a:r>
              <a:rPr 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 	Come per tutti i processi di qualità, il successo dipende dalla 	convinzione del Vertice (il modello come strumento di 	management) e dall</a:t>
            </a:r>
            <a:r>
              <a:rPr lang="ja-JP" alt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’</a:t>
            </a:r>
            <a:r>
              <a:rPr lang="it-IT" altLang="ja-JP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impegno nel sostenerne l</a:t>
            </a:r>
            <a:r>
              <a:rPr lang="ja-JP" alt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’</a:t>
            </a:r>
            <a:r>
              <a:rPr lang="it-IT" altLang="ja-JP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applicazione</a:t>
            </a:r>
          </a:p>
          <a:p>
            <a:pPr marL="0" indent="0" algn="just" eaLnBrk="1" hangingPunct="1">
              <a:spcBef>
                <a:spcPts val="500"/>
              </a:spcBef>
              <a:spcAft>
                <a:spcPct val="50000"/>
              </a:spcAft>
              <a:buClr>
                <a:srgbClr val="A50021"/>
              </a:buClr>
              <a:buSzPct val="150000"/>
              <a:buFont typeface="Wingdings 3" pitchFamily="-1" charset="2"/>
              <a:buChar char="["/>
            </a:pPr>
            <a:r>
              <a:rPr 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 	Se usato in modo episodico, il modello non consente di 	ottenere risultati significativi, essendo concepito come 	strumento di sostegno di un processo continuo di 	miglioramento (ciclo PDCA)</a:t>
            </a:r>
          </a:p>
          <a:p>
            <a:pPr marL="0" indent="0" algn="just" eaLnBrk="1" hangingPunct="1">
              <a:spcBef>
                <a:spcPts val="500"/>
              </a:spcBef>
              <a:spcAft>
                <a:spcPct val="50000"/>
              </a:spcAft>
              <a:buClr>
                <a:srgbClr val="A50021"/>
              </a:buClr>
              <a:buSzPct val="150000"/>
              <a:buFont typeface="Wingdings 3" pitchFamily="-1" charset="2"/>
              <a:buChar char="["/>
            </a:pPr>
            <a:r>
              <a:rPr 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 	Lo start fondamentale per l</a:t>
            </a:r>
            <a:r>
              <a:rPr lang="ja-JP" alt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’</a:t>
            </a:r>
            <a:r>
              <a:rPr lang="it-IT" altLang="ja-JP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applicazione del modello è 	l</a:t>
            </a:r>
            <a:r>
              <a:rPr lang="ja-JP" altLang="it-IT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’</a:t>
            </a:r>
            <a:r>
              <a:rPr lang="it-IT" altLang="ja-JP" sz="2000"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autovalutazione, ma essa risulta inutile se non seguita da 	atti concreti tesi a valutare le opportunità di miglioramento e 	ad attuare i rilevati progetti</a:t>
            </a:r>
            <a:endParaRPr lang="it-IT" sz="2000">
              <a:latin typeface="Tahom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7890" name="Rettangolo 1"/>
          <p:cNvSpPr>
            <a:spLocks noChangeArrowheads="1"/>
          </p:cNvSpPr>
          <p:nvPr/>
        </p:nvSpPr>
        <p:spPr bwMode="auto">
          <a:xfrm>
            <a:off x="2286000" y="-100013"/>
            <a:ext cx="4572000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b="1">
                <a:solidFill>
                  <a:srgbClr val="A50021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Gli elementi per il successo nell</a:t>
            </a:r>
            <a:r>
              <a:rPr lang="ja-JP" altLang="it-IT" b="1">
                <a:solidFill>
                  <a:srgbClr val="A50021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b="1">
                <a:solidFill>
                  <a:srgbClr val="A50021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applicazione del modello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egnaposto numero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603625" y="5661025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84E0FE6C-FF9C-724E-881C-8E2AC656588F}" type="slidenum">
              <a:rPr lang="it-IT" sz="1800">
                <a:solidFill>
                  <a:schemeClr val="tx1"/>
                </a:solidFill>
                <a:latin typeface="Calibri" pitchFamily="-1" charset="0"/>
              </a:rPr>
              <a:pPr/>
              <a:t>19</a:t>
            </a:fld>
            <a:endParaRPr lang="it-IT" sz="1800">
              <a:solidFill>
                <a:schemeClr val="tx1"/>
              </a:solidFill>
              <a:latin typeface="Calibri" pitchFamily="-1" charset="0"/>
            </a:endParaRPr>
          </a:p>
        </p:txBody>
      </p:sp>
      <p:sp>
        <p:nvSpPr>
          <p:cNvPr id="39938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39750" y="44450"/>
            <a:ext cx="8135938" cy="519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3706813" algn="l"/>
              </a:tabLst>
            </a:pPr>
            <a:r>
              <a:rPr lang="it-IT" sz="2800" b="1">
                <a:latin typeface="Arial" pitchFamily="-1" charset="0"/>
                <a:ea typeface="Arial" pitchFamily="-1" charset="0"/>
                <a:cs typeface="Arial" pitchFamily="-1" charset="0"/>
              </a:rPr>
              <a:t>I </a:t>
            </a:r>
            <a:r>
              <a:rPr lang="ja-JP" altLang="it-IT" sz="2800" b="1">
                <a:latin typeface="Arial" pitchFamily="-1" charset="0"/>
                <a:ea typeface="Arial" pitchFamily="-1" charset="0"/>
                <a:cs typeface="Arial" pitchFamily="-1" charset="0"/>
              </a:rPr>
              <a:t>“</a:t>
            </a:r>
            <a:r>
              <a:rPr lang="it-IT" altLang="ja-JP" sz="2800" b="1">
                <a:latin typeface="Arial" pitchFamily="-1" charset="0"/>
                <a:ea typeface="Arial" pitchFamily="-1" charset="0"/>
                <a:cs typeface="Arial" pitchFamily="-1" charset="0"/>
              </a:rPr>
              <a:t>FILI ROSSI</a:t>
            </a:r>
            <a:r>
              <a:rPr lang="ja-JP" altLang="it-IT" sz="2800" b="1">
                <a:latin typeface="Arial" pitchFamily="-1" charset="0"/>
                <a:ea typeface="Arial" pitchFamily="-1" charset="0"/>
                <a:cs typeface="Arial" pitchFamily="-1" charset="0"/>
              </a:rPr>
              <a:t>”</a:t>
            </a:r>
            <a:r>
              <a:rPr lang="it-IT" altLang="ja-JP" sz="2800" b="1">
                <a:latin typeface="Arial" pitchFamily="-1" charset="0"/>
                <a:ea typeface="Arial" pitchFamily="-1" charset="0"/>
                <a:cs typeface="Arial" pitchFamily="-1" charset="0"/>
              </a:rPr>
              <a:t> DEL CAF</a:t>
            </a:r>
            <a:endParaRPr lang="it-IT" sz="2800" b="1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1619250" y="2349500"/>
            <a:ext cx="6337300" cy="37703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77801" dir="2700000" algn="tl" rotWithShape="0">
              <a:srgbClr val="000000">
                <a:alpha val="68999"/>
              </a:srgbClr>
            </a:outerShdw>
          </a:effectLst>
        </p:spPr>
        <p:txBody>
          <a:bodyPr lIns="91429" tIns="45715" rIns="91429" bIns="45715">
            <a:prstTxWarp prst="textNoShape">
              <a:avLst/>
            </a:prstTxWarp>
            <a:spAutoFit/>
          </a:bodyPr>
          <a:lstStyle/>
          <a:p>
            <a:pPr algn="l">
              <a:spcBef>
                <a:spcPts val="900"/>
              </a:spcBef>
              <a:buClr>
                <a:srgbClr val="A50021"/>
              </a:buClr>
              <a:buSzPct val="130000"/>
              <a:buFont typeface="Wingdings 3" pitchFamily="-1" charset="2"/>
              <a:buChar char="["/>
            </a:pPr>
            <a:r>
              <a:rPr lang="it-IT" sz="18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LA COMUNICAZIONE</a:t>
            </a:r>
          </a:p>
          <a:p>
            <a:pPr algn="l">
              <a:spcBef>
                <a:spcPts val="900"/>
              </a:spcBef>
              <a:buClr>
                <a:srgbClr val="A50021"/>
              </a:buClr>
              <a:buSzPct val="130000"/>
              <a:buFont typeface="Wingdings 3" pitchFamily="-1" charset="2"/>
              <a:buChar char="["/>
            </a:pPr>
            <a:r>
              <a:rPr lang="it-IT" sz="18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 </a:t>
            </a:r>
            <a:r>
              <a:rPr 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LA CREATIVITA</a:t>
            </a:r>
            <a:r>
              <a:rPr lang="ja-JP" alt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 E  INNOVAZIONE</a:t>
            </a:r>
          </a:p>
          <a:p>
            <a:pPr algn="l">
              <a:spcBef>
                <a:spcPts val="900"/>
              </a:spcBef>
              <a:buClr>
                <a:srgbClr val="A50021"/>
              </a:buClr>
              <a:buSzPct val="130000"/>
              <a:buFont typeface="Wingdings 3" pitchFamily="-1" charset="2"/>
              <a:buChar char="["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   IL RAPPORTO CON I </a:t>
            </a:r>
            <a:r>
              <a:rPr lang="ja-JP" alt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“</a:t>
            </a:r>
            <a:r>
              <a:rPr lang="it-IT" altLang="ja-JP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CLIENTI</a:t>
            </a:r>
            <a:r>
              <a:rPr lang="ja-JP" alt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”</a:t>
            </a:r>
            <a:endParaRPr lang="it-IT" altLang="ja-JP" sz="1400" b="1">
              <a:solidFill>
                <a:srgbClr val="000066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  <a:p>
            <a:pPr algn="l">
              <a:spcBef>
                <a:spcPts val="900"/>
              </a:spcBef>
              <a:buClr>
                <a:srgbClr val="A50021"/>
              </a:buClr>
              <a:buSzPct val="130000"/>
              <a:buFont typeface="Wingdings 3" pitchFamily="-1" charset="2"/>
              <a:buChar char="["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   LA GOVERNANCE DELL</a:t>
            </a:r>
            <a:r>
              <a:rPr lang="ja-JP" alt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ORGANIZZAZIONE</a:t>
            </a:r>
          </a:p>
          <a:p>
            <a:pPr algn="l">
              <a:spcBef>
                <a:spcPts val="900"/>
              </a:spcBef>
              <a:buClr>
                <a:srgbClr val="A50021"/>
              </a:buClr>
              <a:buSzPct val="130000"/>
              <a:buFont typeface="Wingdings 3" pitchFamily="-1" charset="2"/>
              <a:buChar char="["/>
            </a:pPr>
            <a:r>
              <a:rPr lang="it-IT" sz="18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 LA CONOSCENZA</a:t>
            </a:r>
          </a:p>
          <a:p>
            <a:pPr algn="l">
              <a:spcBef>
                <a:spcPts val="900"/>
              </a:spcBef>
              <a:buClr>
                <a:srgbClr val="A50021"/>
              </a:buClr>
              <a:buSzPct val="130000"/>
              <a:buFont typeface="Wingdings 3" pitchFamily="-1" charset="2"/>
              <a:buChar char="["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   LA DEFINIZIONE DELLE NECESSITA</a:t>
            </a:r>
          </a:p>
          <a:p>
            <a:pPr algn="l">
              <a:spcBef>
                <a:spcPts val="900"/>
              </a:spcBef>
              <a:buClr>
                <a:srgbClr val="A50021"/>
              </a:buClr>
              <a:buSzPct val="130000"/>
              <a:buFont typeface="Wingdings 3" pitchFamily="-1" charset="2"/>
              <a:buChar char="["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   IL PERSONALE</a:t>
            </a:r>
          </a:p>
          <a:p>
            <a:pPr algn="l">
              <a:spcBef>
                <a:spcPts val="900"/>
              </a:spcBef>
              <a:buClr>
                <a:srgbClr val="A50021"/>
              </a:buClr>
              <a:buSzPct val="130000"/>
              <a:buFont typeface="Wingdings 3" pitchFamily="-1" charset="2"/>
              <a:buChar char="["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   I PROCESSI</a:t>
            </a:r>
          </a:p>
          <a:p>
            <a:pPr algn="l">
              <a:spcBef>
                <a:spcPts val="900"/>
              </a:spcBef>
              <a:buClr>
                <a:srgbClr val="A50021"/>
              </a:buClr>
              <a:buSzPct val="130000"/>
              <a:buFont typeface="Wingdings 3" pitchFamily="-1" charset="2"/>
              <a:buChar char="["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   I FORNITORI – PARTNER</a:t>
            </a:r>
          </a:p>
          <a:p>
            <a:pPr algn="l">
              <a:spcBef>
                <a:spcPts val="900"/>
              </a:spcBef>
              <a:buClr>
                <a:srgbClr val="A50021"/>
              </a:buClr>
              <a:buSzPct val="130000"/>
              <a:buFont typeface="Wingdings 3" pitchFamily="-1" charset="2"/>
              <a:buChar char="["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   LA SOSTENIBILITA</a:t>
            </a:r>
            <a:r>
              <a:rPr lang="ja-JP" alt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NEL TEMPO</a:t>
            </a:r>
          </a:p>
          <a:p>
            <a:pPr algn="l">
              <a:spcBef>
                <a:spcPts val="900"/>
              </a:spcBef>
              <a:buClr>
                <a:srgbClr val="A50021"/>
              </a:buClr>
              <a:buSzPct val="130000"/>
              <a:buFont typeface="Wingdings 3" pitchFamily="-1" charset="2"/>
              <a:buChar char="["/>
            </a:pPr>
            <a:r>
              <a:rPr 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   LA RESPONSABILITA</a:t>
            </a:r>
            <a:r>
              <a:rPr lang="ja-JP" altLang="it-IT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’</a:t>
            </a:r>
            <a:r>
              <a:rPr lang="it-IT" altLang="ja-JP" sz="1400" b="1">
                <a:solidFill>
                  <a:srgbClr val="000066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SOCIALE</a:t>
            </a:r>
            <a:endParaRPr lang="it-IT" sz="1400" b="1">
              <a:solidFill>
                <a:srgbClr val="000066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9940" name="Rettangolo 6"/>
          <p:cNvSpPr>
            <a:spLocks noChangeArrowheads="1"/>
          </p:cNvSpPr>
          <p:nvPr/>
        </p:nvSpPr>
        <p:spPr bwMode="auto">
          <a:xfrm>
            <a:off x="357188" y="1143000"/>
            <a:ext cx="828675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  <a:spAutoFit/>
          </a:bodyPr>
          <a:lstStyle/>
          <a:p>
            <a:pPr algn="just">
              <a:lnSpc>
                <a:spcPct val="90000"/>
              </a:lnSpc>
              <a:spcBef>
                <a:spcPts val="1200"/>
              </a:spcBef>
              <a:buFontTx/>
              <a:buNone/>
            </a:pPr>
            <a:r>
              <a:rPr lang="it-IT" sz="2000" b="1">
                <a:solidFill>
                  <a:srgbClr val="A50021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I </a:t>
            </a:r>
            <a:r>
              <a:rPr lang="ja-JP" altLang="it-IT" sz="2000" b="1">
                <a:solidFill>
                  <a:srgbClr val="A50021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“</a:t>
            </a:r>
            <a:r>
              <a:rPr lang="it-IT" altLang="ja-JP" sz="2000" b="1">
                <a:solidFill>
                  <a:srgbClr val="A50021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Fili Rossi</a:t>
            </a:r>
            <a:r>
              <a:rPr lang="ja-JP" altLang="it-IT" sz="2000" b="1">
                <a:solidFill>
                  <a:srgbClr val="A50021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”</a:t>
            </a:r>
            <a:r>
              <a:rPr lang="it-IT" altLang="ja-JP" sz="2000" b="1">
                <a:solidFill>
                  <a:srgbClr val="A50021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rappresentano un modo </a:t>
            </a:r>
            <a:r>
              <a:rPr lang="ja-JP" altLang="it-IT" sz="2000" b="1">
                <a:solidFill>
                  <a:srgbClr val="A50021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“</a:t>
            </a:r>
            <a:r>
              <a:rPr lang="it-IT" altLang="ja-JP" sz="2000" b="1">
                <a:solidFill>
                  <a:srgbClr val="A50021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trasversale</a:t>
            </a:r>
            <a:r>
              <a:rPr lang="ja-JP" altLang="it-IT" sz="2000" b="1">
                <a:solidFill>
                  <a:srgbClr val="A50021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”</a:t>
            </a:r>
            <a:r>
              <a:rPr lang="it-IT" altLang="ja-JP" sz="2000" b="1">
                <a:solidFill>
                  <a:srgbClr val="A50021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 di leggere il modello, collegando tra loro i vari temi che, sotto diversi punti di vista, si trovano nei criteri e sottocriteri del modello, fattori e risultati </a:t>
            </a:r>
            <a:endParaRPr lang="it-IT" sz="2000" b="1">
              <a:solidFill>
                <a:srgbClr val="A50021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egnaposto numero diapositiva 5"/>
          <p:cNvSpPr txBox="1">
            <a:spLocks noGrp="1"/>
          </p:cNvSpPr>
          <p:nvPr/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 anchor="b">
            <a:prstTxWarp prst="textNoShape">
              <a:avLst/>
            </a:prstTxWarp>
          </a:bodyPr>
          <a:lstStyle/>
          <a:p>
            <a:pPr algn="r">
              <a:buFontTx/>
              <a:buNone/>
            </a:pPr>
            <a:fld id="{31837260-EC3F-434E-923B-0DFAC9DB479A}" type="slidenum">
              <a:rPr lang="it-IT" sz="1400">
                <a:solidFill>
                  <a:schemeClr val="tx1"/>
                </a:solidFill>
                <a:latin typeface="Calibri" pitchFamily="-1" charset="0"/>
              </a:rPr>
              <a:pPr algn="r">
                <a:buFontTx/>
                <a:buNone/>
              </a:pPr>
              <a:t>2</a:t>
            </a:fld>
            <a:endParaRPr lang="it-IT" sz="1400">
              <a:solidFill>
                <a:schemeClr val="tx1"/>
              </a:solidFill>
              <a:latin typeface="Calibri" pitchFamily="-1" charset="0"/>
            </a:endParaRPr>
          </a:p>
        </p:txBody>
      </p:sp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2625" y="1500188"/>
            <a:ext cx="7961313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23850" y="-26988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sz="2800">
                <a:solidFill>
                  <a:srgbClr val="A50021"/>
                </a:solidFill>
              </a:rPr>
              <a:t>Il Modello CAF - Struttura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egnaposto numero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603625" y="5287963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01F5ABD8-A21F-1944-82E2-9DAA71B7EFD2}" type="slidenum">
              <a:rPr lang="it-IT" sz="1800">
                <a:solidFill>
                  <a:schemeClr val="tx1"/>
                </a:solidFill>
                <a:latin typeface="Calibri" pitchFamily="-1" charset="0"/>
              </a:rPr>
              <a:pPr/>
              <a:t>20</a:t>
            </a:fld>
            <a:endParaRPr lang="it-IT" sz="1800">
              <a:solidFill>
                <a:schemeClr val="tx1"/>
              </a:solidFill>
              <a:latin typeface="Calibri" pitchFamily="-1" charset="0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52413" y="-100013"/>
            <a:ext cx="9144000" cy="884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1" hangingPunct="1">
              <a:tabLst>
                <a:tab pos="3706813" algn="l"/>
              </a:tabLst>
            </a:pPr>
            <a:r>
              <a:rPr lang="it-IT" sz="2800">
                <a:latin typeface="Arial Black" pitchFamily="-1" charset="0"/>
                <a:ea typeface="ＭＳ Ｐゴシック" pitchFamily="-1" charset="-128"/>
                <a:cs typeface="ＭＳ Ｐゴシック" pitchFamily="-1" charset="-128"/>
              </a:rPr>
              <a:t>I Fili Rossi CAF</a:t>
            </a:r>
            <a:r>
              <a:rPr lang="it-IT" sz="2400" b="1">
                <a:solidFill>
                  <a:srgbClr val="CC3300"/>
                </a:solidFill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/>
            </a:r>
            <a:br>
              <a:rPr lang="it-IT" sz="2400" b="1">
                <a:solidFill>
                  <a:srgbClr val="CC3300"/>
                </a:solidFill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</a:br>
            <a:r>
              <a:rPr lang="it-IT" sz="2400" b="1">
                <a:solidFill>
                  <a:srgbClr val="CC3300"/>
                </a:solidFill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Un esempio: CREATIVITA</a:t>
            </a:r>
            <a:r>
              <a:rPr lang="ja-JP" altLang="it-IT" sz="2400" b="1">
                <a:solidFill>
                  <a:srgbClr val="CC3300"/>
                </a:solidFill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’</a:t>
            </a:r>
            <a:r>
              <a:rPr lang="it-IT" altLang="ja-JP" sz="2400" b="1">
                <a:solidFill>
                  <a:srgbClr val="CC3300"/>
                </a:solidFill>
                <a:latin typeface="Tahoma" pitchFamily="-1" charset="0"/>
                <a:ea typeface="ＭＳ Ｐゴシック" pitchFamily="-1" charset="-128"/>
                <a:cs typeface="ＭＳ Ｐゴシック" pitchFamily="-1" charset="-128"/>
              </a:rPr>
              <a:t> E INNOVAZIONE</a:t>
            </a:r>
            <a:endParaRPr lang="it-IT" sz="2400" b="1">
              <a:solidFill>
                <a:srgbClr val="CC3300"/>
              </a:solidFill>
              <a:latin typeface="Tahom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62608" name="Group 144"/>
          <p:cNvGraphicFramePr>
            <a:graphicFrameLocks noGrp="1"/>
          </p:cNvGraphicFramePr>
          <p:nvPr/>
        </p:nvGraphicFramePr>
        <p:xfrm>
          <a:off x="1214438" y="3055938"/>
          <a:ext cx="7286625" cy="2915700"/>
        </p:xfrm>
        <a:graphic>
          <a:graphicData uri="http://schemas.openxmlformats.org/drawingml/2006/table">
            <a:tbl>
              <a:tblPr/>
              <a:tblGrid>
                <a:gridCol w="1120775"/>
                <a:gridCol w="6165850"/>
              </a:tblGrid>
              <a:tr h="2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1.1</a:t>
                      </a:r>
                    </a:p>
                  </a:txBody>
                  <a:tcPr marL="16877" marR="16877" marT="17007" marB="17007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- Stimolo e promozione della creatività da parte dei leader</a:t>
                      </a:r>
                    </a:p>
                  </a:txBody>
                  <a:tcPr marL="16877" marR="16877" marT="17007" marB="170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2.2</a:t>
                      </a:r>
                    </a:p>
                  </a:txBody>
                  <a:tcPr marL="16877" marR="16877" marT="17007" marB="17007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- Utilizzo della creatività come input di politiche e strategie</a:t>
                      </a:r>
                    </a:p>
                  </a:txBody>
                  <a:tcPr marL="16877" marR="16877" marT="17007" marB="170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2.4</a:t>
                      </a:r>
                    </a:p>
                  </a:txBody>
                  <a:tcPr marL="16877" marR="16877" marT="17007" marB="17007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0000"/>
                        <a:buFont typeface="Arial" pitchFamily="-1" charset="0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- Modernizzazione ed innovazione</a:t>
                      </a:r>
                    </a:p>
                  </a:txBody>
                  <a:tcPr marL="16877" marR="16877" marT="17007" marB="170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3.3</a:t>
                      </a:r>
                    </a:p>
                  </a:txBody>
                  <a:tcPr marL="16877" marR="16877" marT="17007" marB="17007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- Creazione di opportunità per attuare comportamenti creativi e innovativi</a:t>
                      </a:r>
                    </a:p>
                  </a:txBody>
                  <a:tcPr marL="16877" marR="16877" marT="17007" marB="170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4.1</a:t>
                      </a:r>
                    </a:p>
                  </a:txBody>
                  <a:tcPr marL="16877" marR="16877" marT="17007" marB="17007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- Utilizzo delle partnership per promuovere l'innovazione e la creatività</a:t>
                      </a:r>
                    </a:p>
                  </a:txBody>
                  <a:tcPr marL="16877" marR="16877" marT="17007" marB="170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4.2</a:t>
                      </a:r>
                    </a:p>
                  </a:txBody>
                  <a:tcPr marL="16877" marR="16877" marT="17007" marB="17007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- Utilizzo della capacità innovativa/creativa nella relazione con i clienti </a:t>
                      </a:r>
                    </a:p>
                  </a:txBody>
                  <a:tcPr marL="16877" marR="16877" marT="17007" marB="170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4.4</a:t>
                      </a:r>
                    </a:p>
                  </a:txBody>
                  <a:tcPr marL="16877" marR="16877" marT="17007" marB="17007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- Utilizzo delle informazioni e della conoscenza per innescare attività innovative e creative</a:t>
                      </a:r>
                    </a:p>
                  </a:txBody>
                  <a:tcPr marL="16877" marR="16877" marT="17007" marB="170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5.1</a:t>
                      </a:r>
                    </a:p>
                  </a:txBody>
                  <a:tcPr marL="16877" marR="16877" marT="17007" marB="17007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- Utilizzo della capacità innovativa e della creatività degli stakeholder per modificare e migliorare i processi</a:t>
                      </a:r>
                    </a:p>
                  </a:txBody>
                  <a:tcPr marL="16877" marR="16877" marT="17007" marB="170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5.3</a:t>
                      </a:r>
                    </a:p>
                  </a:txBody>
                  <a:tcPr marL="16877" marR="16877" marT="17007" marB="17007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- Utilizzo dell'innovazione e della creatività per migliorare i prodotti e servizi</a:t>
                      </a:r>
                    </a:p>
                  </a:txBody>
                  <a:tcPr marL="16877" marR="16877" marT="17007" marB="170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6,7,8,9</a:t>
                      </a:r>
                    </a:p>
                  </a:txBody>
                  <a:tcPr marL="16877" marR="16877" marT="17007" marB="17007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0000"/>
                        <a:buFont typeface="Wingdings" pitchFamily="-1" charset="2"/>
                        <a:buNone/>
                        <a:tabLst/>
                      </a:pPr>
                      <a:r>
                        <a:rPr kumimoji="0" lang="it-IT" sz="1300" b="1" i="1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-1" charset="0"/>
                          <a:ea typeface="Arial" pitchFamily="-1" charset="0"/>
                          <a:cs typeface="Arial" pitchFamily="-1" charset="0"/>
                        </a:rPr>
                        <a:t>- Misurazione dell' efficacia dei processi maggiormente connessi alla creatività e all'innovazione</a:t>
                      </a:r>
                    </a:p>
                  </a:txBody>
                  <a:tcPr marL="16877" marR="16877" marT="17007" marB="17007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Group 3"/>
          <p:cNvGraphicFramePr>
            <a:graphicFrameLocks noGrp="1"/>
          </p:cNvGraphicFramePr>
          <p:nvPr/>
        </p:nvGraphicFramePr>
        <p:xfrm>
          <a:off x="642938" y="1412875"/>
          <a:ext cx="8072437" cy="1543050"/>
        </p:xfrm>
        <a:graphic>
          <a:graphicData uri="http://schemas.openxmlformats.org/drawingml/2006/table">
            <a:tbl>
              <a:tblPr/>
              <a:tblGrid>
                <a:gridCol w="288925"/>
                <a:gridCol w="287337"/>
                <a:gridCol w="288925"/>
                <a:gridCol w="287338"/>
                <a:gridCol w="288925"/>
                <a:gridCol w="288925"/>
                <a:gridCol w="287337"/>
                <a:gridCol w="288925"/>
                <a:gridCol w="287338"/>
                <a:gridCol w="288925"/>
                <a:gridCol w="288925"/>
                <a:gridCol w="287337"/>
                <a:gridCol w="288925"/>
                <a:gridCol w="288925"/>
                <a:gridCol w="287338"/>
                <a:gridCol w="288925"/>
                <a:gridCol w="287337"/>
                <a:gridCol w="288925"/>
                <a:gridCol w="288925"/>
                <a:gridCol w="287338"/>
                <a:gridCol w="288925"/>
                <a:gridCol w="287337"/>
                <a:gridCol w="288925"/>
                <a:gridCol w="288925"/>
                <a:gridCol w="287338"/>
                <a:gridCol w="288925"/>
                <a:gridCol w="287337"/>
                <a:gridCol w="288925"/>
              </a:tblGrid>
              <a:tr h="217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9058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Leadership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Politiche e Strategie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Personale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Partnership e Risorse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Processi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Risultati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Cittadini/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Clienti</a:t>
                      </a:r>
                    </a:p>
                  </a:txBody>
                  <a:tcPr marL="16877" marR="16877" marT="17004" marB="17004" vert="eaVert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Risultati Personale</a:t>
                      </a:r>
                    </a:p>
                  </a:txBody>
                  <a:tcPr marL="16877" marR="16877" marT="17004" marB="17004" vert="eaVert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Risultati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Società</a:t>
                      </a:r>
                    </a:p>
                  </a:txBody>
                  <a:tcPr marL="16877" marR="16877" marT="17004" marB="17004" vert="eaVert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Risultati  Performance chiave</a:t>
                      </a:r>
                    </a:p>
                  </a:txBody>
                  <a:tcPr marL="16877" marR="16877" marT="17004" marB="17004" vert="eaVert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1.1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1.2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1.3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1.4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2.1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2.2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2.3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2.4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3.1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3.2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3.3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4.1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4.2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4.3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4.4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4.5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4.6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5.1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5.2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5.3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6.1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6.2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7.1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7.2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8.1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8.2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9.1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9.2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GB" sz="1200" b="1" i="1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GB" sz="1200" b="1" i="1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GB" sz="1200" b="1" i="1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GB" sz="1200" b="1" i="1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GB" sz="1200" b="1" i="1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GB" sz="1200" b="1" i="1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GB" sz="1200" b="1" i="1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GB" sz="1200" b="1" i="1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GB" sz="1200" b="1" i="1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GB" sz="1200" b="1" i="1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GB" sz="1200" b="1" i="1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6877" marR="16877" marT="17004" marB="17004" anchor="ctr" horzOverflow="overflow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195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AutoShape 28"/>
          <p:cNvSpPr>
            <a:spLocks noChangeArrowheads="1"/>
          </p:cNvSpPr>
          <p:nvPr/>
        </p:nvSpPr>
        <p:spPr bwMode="auto">
          <a:xfrm rot="5290116">
            <a:off x="6587331" y="1939132"/>
            <a:ext cx="860425" cy="394176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600"/>
          </a:solidFill>
          <a:ln w="12700">
            <a:noFill/>
            <a:miter lim="800000"/>
            <a:headEnd/>
            <a:tailEnd/>
          </a:ln>
        </p:spPr>
        <p:txBody>
          <a:bodyPr wrap="none" lIns="91429" tIns="45715" rIns="91429" bIns="45715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94" name="AutoShape 29"/>
          <p:cNvSpPr>
            <a:spLocks noChangeArrowheads="1"/>
          </p:cNvSpPr>
          <p:nvPr/>
        </p:nvSpPr>
        <p:spPr bwMode="auto">
          <a:xfrm>
            <a:off x="4467225" y="3638550"/>
            <a:ext cx="1665288" cy="571500"/>
          </a:xfrm>
          <a:prstGeom prst="roundRect">
            <a:avLst>
              <a:gd name="adj" fmla="val 49537"/>
            </a:avLst>
          </a:prstGeom>
          <a:gradFill rotWithShape="1">
            <a:gsLst>
              <a:gs pos="0">
                <a:srgbClr val="006600"/>
              </a:gs>
              <a:gs pos="100000">
                <a:srgbClr val="002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lIns="91429" tIns="45715" rIns="91429" bIns="45715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95" name="AutoShape 30"/>
          <p:cNvSpPr>
            <a:spLocks noChangeArrowheads="1"/>
          </p:cNvSpPr>
          <p:nvPr/>
        </p:nvSpPr>
        <p:spPr bwMode="auto">
          <a:xfrm rot="5290116">
            <a:off x="7335043" y="3434557"/>
            <a:ext cx="785813" cy="25463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600"/>
          </a:solidFill>
          <a:ln w="12700">
            <a:noFill/>
            <a:miter lim="800000"/>
            <a:headEnd/>
            <a:tailEnd/>
          </a:ln>
        </p:spPr>
        <p:txBody>
          <a:bodyPr wrap="none" lIns="91429" tIns="45715" rIns="91429" bIns="45715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96" name="AutoShape 31"/>
          <p:cNvSpPr>
            <a:spLocks noChangeArrowheads="1"/>
          </p:cNvSpPr>
          <p:nvPr/>
        </p:nvSpPr>
        <p:spPr bwMode="auto">
          <a:xfrm rot="5290116">
            <a:off x="7653338" y="4598987"/>
            <a:ext cx="857250" cy="18383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600"/>
          </a:solidFill>
          <a:ln w="12700">
            <a:noFill/>
            <a:miter lim="800000"/>
            <a:headEnd/>
            <a:tailEnd/>
          </a:ln>
        </p:spPr>
        <p:txBody>
          <a:bodyPr wrap="none" lIns="91429" tIns="45715" rIns="91429" bIns="45715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97" name="AutoShape 32"/>
          <p:cNvSpPr>
            <a:spLocks noChangeArrowheads="1"/>
          </p:cNvSpPr>
          <p:nvPr/>
        </p:nvSpPr>
        <p:spPr bwMode="auto">
          <a:xfrm>
            <a:off x="5187950" y="4454525"/>
            <a:ext cx="1665288" cy="541338"/>
          </a:xfrm>
          <a:prstGeom prst="roundRect">
            <a:avLst>
              <a:gd name="adj" fmla="val 49537"/>
            </a:avLst>
          </a:prstGeom>
          <a:gradFill rotWithShape="1">
            <a:gsLst>
              <a:gs pos="0">
                <a:srgbClr val="006600"/>
              </a:gs>
              <a:gs pos="100000">
                <a:srgbClr val="002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lIns="91429" tIns="45715" rIns="91429" bIns="45715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98" name="AutoShape 33"/>
          <p:cNvSpPr>
            <a:spLocks noChangeArrowheads="1"/>
          </p:cNvSpPr>
          <p:nvPr/>
        </p:nvSpPr>
        <p:spPr bwMode="auto">
          <a:xfrm>
            <a:off x="5764213" y="5270500"/>
            <a:ext cx="1665287" cy="582613"/>
          </a:xfrm>
          <a:prstGeom prst="roundRect">
            <a:avLst>
              <a:gd name="adj" fmla="val 49537"/>
            </a:avLst>
          </a:prstGeom>
          <a:gradFill rotWithShape="1">
            <a:gsLst>
              <a:gs pos="0">
                <a:srgbClr val="006600"/>
              </a:gs>
              <a:gs pos="100000">
                <a:srgbClr val="002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lIns="91429" tIns="45715" rIns="91429" bIns="45715" anchor="ctr">
            <a:prstTxWarp prst="textNoShape">
              <a:avLst/>
            </a:prstTxWarp>
          </a:bodyPr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8199" name="AutoShape 34"/>
          <p:cNvSpPr>
            <a:spLocks noChangeArrowheads="1"/>
          </p:cNvSpPr>
          <p:nvPr/>
        </p:nvSpPr>
        <p:spPr bwMode="auto">
          <a:xfrm>
            <a:off x="4683125" y="3689350"/>
            <a:ext cx="1177925" cy="381000"/>
          </a:xfrm>
          <a:prstGeom prst="roundRect">
            <a:avLst>
              <a:gd name="adj" fmla="val 50000"/>
            </a:avLst>
          </a:prstGeom>
          <a:noFill/>
          <a:ln w="12700">
            <a:noFill/>
            <a:round/>
            <a:headEnd/>
            <a:tailEnd/>
          </a:ln>
        </p:spPr>
        <p:txBody>
          <a:bodyPr lIns="55544" tIns="27772" rIns="55544" bIns="27772">
            <a:prstTxWarp prst="textNoShape">
              <a:avLst/>
            </a:prstTxWarp>
            <a:spAutoFit/>
          </a:bodyPr>
          <a:lstStyle/>
          <a:p>
            <a:pPr defTabSz="554038" eaLnBrk="0" hangingPunct="0">
              <a:buFontTx/>
              <a:buNone/>
            </a:pPr>
            <a:r>
              <a:rPr lang="it-IT" sz="1400" b="1">
                <a:solidFill>
                  <a:schemeClr val="bg1"/>
                </a:solidFill>
                <a:latin typeface="Arial" pitchFamily="-1" charset="0"/>
              </a:rPr>
              <a:t>CRITERI</a:t>
            </a:r>
            <a:endParaRPr lang="it-IT" sz="1400">
              <a:solidFill>
                <a:schemeClr val="bg1"/>
              </a:solidFill>
              <a:latin typeface="Arial" pitchFamily="-1" charset="0"/>
            </a:endParaRPr>
          </a:p>
        </p:txBody>
      </p:sp>
      <p:sp>
        <p:nvSpPr>
          <p:cNvPr id="8200" name="AutoShape 35"/>
          <p:cNvSpPr>
            <a:spLocks noChangeArrowheads="1"/>
          </p:cNvSpPr>
          <p:nvPr/>
        </p:nvSpPr>
        <p:spPr bwMode="auto">
          <a:xfrm>
            <a:off x="5233988" y="4567238"/>
            <a:ext cx="1666875" cy="300037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lIns="55544" tIns="27772" rIns="55544" bIns="27772">
            <a:prstTxWarp prst="textNoShape">
              <a:avLst/>
            </a:prstTxWarp>
            <a:spAutoFit/>
          </a:bodyPr>
          <a:lstStyle/>
          <a:p>
            <a:pPr defTabSz="554038" eaLnBrk="0" hangingPunct="0">
              <a:buFontTx/>
              <a:buNone/>
            </a:pPr>
            <a:r>
              <a:rPr lang="it-IT" sz="1400" b="1">
                <a:solidFill>
                  <a:schemeClr val="bg1"/>
                </a:solidFill>
                <a:latin typeface="Arial" pitchFamily="-1" charset="0"/>
              </a:rPr>
              <a:t>SOTTOCRITERI</a:t>
            </a:r>
            <a:endParaRPr lang="it-IT" sz="1400">
              <a:solidFill>
                <a:schemeClr val="bg1"/>
              </a:solidFill>
              <a:latin typeface="Arial" pitchFamily="-1" charset="0"/>
            </a:endParaRPr>
          </a:p>
        </p:txBody>
      </p:sp>
      <p:sp>
        <p:nvSpPr>
          <p:cNvPr id="8201" name="AutoShape 36"/>
          <p:cNvSpPr>
            <a:spLocks noChangeArrowheads="1"/>
          </p:cNvSpPr>
          <p:nvPr/>
        </p:nvSpPr>
        <p:spPr bwMode="auto">
          <a:xfrm>
            <a:off x="5715000" y="5313363"/>
            <a:ext cx="1714500" cy="300037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lIns="55544" tIns="27772" rIns="55544" bIns="27772">
            <a:prstTxWarp prst="textNoShape">
              <a:avLst/>
            </a:prstTxWarp>
            <a:spAutoFit/>
          </a:bodyPr>
          <a:lstStyle/>
          <a:p>
            <a:pPr defTabSz="554038" eaLnBrk="0" hangingPunct="0">
              <a:buFontTx/>
              <a:buNone/>
            </a:pPr>
            <a:r>
              <a:rPr lang="it-IT" sz="1400" b="1">
                <a:solidFill>
                  <a:schemeClr val="bg1"/>
                </a:solidFill>
                <a:latin typeface="Arial" pitchFamily="-1" charset="0"/>
              </a:rPr>
              <a:t>ESEMPI</a:t>
            </a:r>
            <a:endParaRPr lang="it-IT" sz="1400">
              <a:solidFill>
                <a:schemeClr val="bg1"/>
              </a:solidFill>
              <a:latin typeface="Arial" pitchFamily="-1" charset="0"/>
            </a:endParaRPr>
          </a:p>
        </p:txBody>
      </p:sp>
      <p:sp>
        <p:nvSpPr>
          <p:cNvPr id="8202" name="AutoShape 38"/>
          <p:cNvSpPr>
            <a:spLocks noChangeArrowheads="1"/>
          </p:cNvSpPr>
          <p:nvPr/>
        </p:nvSpPr>
        <p:spPr bwMode="auto">
          <a:xfrm>
            <a:off x="7143750" y="4419600"/>
            <a:ext cx="1857375" cy="606425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lIns="55544" tIns="27772" rIns="55544" bIns="27772">
            <a:prstTxWarp prst="textNoShape">
              <a:avLst/>
            </a:prstTxWarp>
            <a:spAutoFit/>
          </a:bodyPr>
          <a:lstStyle/>
          <a:p>
            <a:pPr defTabSz="554038" eaLnBrk="0" hangingPunct="0">
              <a:buFontTx/>
              <a:buNone/>
            </a:pPr>
            <a:r>
              <a:rPr lang="it-IT" sz="1600" b="1" i="1">
                <a:solidFill>
                  <a:schemeClr val="bg1"/>
                </a:solidFill>
                <a:latin typeface="Arial" pitchFamily="-1" charset="0"/>
              </a:rPr>
              <a:t>Componenti concettuali</a:t>
            </a:r>
          </a:p>
        </p:txBody>
      </p:sp>
      <p:sp>
        <p:nvSpPr>
          <p:cNvPr id="8203" name="AutoShape 39"/>
          <p:cNvSpPr>
            <a:spLocks noChangeArrowheads="1"/>
          </p:cNvSpPr>
          <p:nvPr/>
        </p:nvSpPr>
        <p:spPr bwMode="auto">
          <a:xfrm>
            <a:off x="7358063" y="5241925"/>
            <a:ext cx="1643062" cy="606425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lIns="55544" tIns="27772" rIns="55544" bIns="27772">
            <a:prstTxWarp prst="textNoShape">
              <a:avLst/>
            </a:prstTxWarp>
            <a:spAutoFit/>
          </a:bodyPr>
          <a:lstStyle/>
          <a:p>
            <a:pPr defTabSz="554038" eaLnBrk="0" hangingPunct="0">
              <a:buFontTx/>
              <a:buNone/>
            </a:pPr>
            <a:r>
              <a:rPr lang="it-IT" sz="1600" b="1" i="1">
                <a:solidFill>
                  <a:schemeClr val="bg1"/>
                </a:solidFill>
                <a:latin typeface="Arial" pitchFamily="-1" charset="0"/>
              </a:rPr>
              <a:t>   Componenti    operative</a:t>
            </a:r>
          </a:p>
        </p:txBody>
      </p:sp>
      <p:sp>
        <p:nvSpPr>
          <p:cNvPr id="8204" name="Oval 40"/>
          <p:cNvSpPr>
            <a:spLocks noChangeArrowheads="1"/>
          </p:cNvSpPr>
          <p:nvPr/>
        </p:nvSpPr>
        <p:spPr bwMode="auto">
          <a:xfrm>
            <a:off x="3786188" y="3567113"/>
            <a:ext cx="592137" cy="503237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lIns="91429" tIns="45715" rIns="91429" bIns="45715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05" name="Oval 41"/>
          <p:cNvSpPr>
            <a:spLocks noChangeArrowheads="1"/>
          </p:cNvSpPr>
          <p:nvPr/>
        </p:nvSpPr>
        <p:spPr bwMode="auto">
          <a:xfrm>
            <a:off x="4500563" y="4352925"/>
            <a:ext cx="596900" cy="5334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lIns="91429" tIns="45715" rIns="91429" bIns="45715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06" name="Oval 42"/>
          <p:cNvSpPr>
            <a:spLocks noChangeArrowheads="1"/>
          </p:cNvSpPr>
          <p:nvPr/>
        </p:nvSpPr>
        <p:spPr bwMode="auto">
          <a:xfrm>
            <a:off x="5111750" y="5205413"/>
            <a:ext cx="603250" cy="56515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lIns="91429" tIns="45715" rIns="91429" bIns="45715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07" name="Text Box 43"/>
          <p:cNvSpPr txBox="1">
            <a:spLocks noChangeArrowheads="1"/>
          </p:cNvSpPr>
          <p:nvPr/>
        </p:nvSpPr>
        <p:spPr bwMode="auto">
          <a:xfrm>
            <a:off x="3929063" y="3633788"/>
            <a:ext cx="31432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5544" tIns="27772" rIns="55544" bIns="27772">
            <a:prstTxWarp prst="textNoShape">
              <a:avLst/>
            </a:prstTxWarp>
            <a:spAutoFit/>
          </a:bodyPr>
          <a:lstStyle/>
          <a:p>
            <a:pPr defTabSz="554038">
              <a:spcBef>
                <a:spcPct val="50000"/>
              </a:spcBef>
              <a:buFontTx/>
              <a:buNone/>
            </a:pPr>
            <a:r>
              <a:rPr lang="it-IT" sz="1600" b="1">
                <a:solidFill>
                  <a:srgbClr val="000066"/>
                </a:solidFill>
                <a:latin typeface="Arial" pitchFamily="-1" charset="0"/>
              </a:rPr>
              <a:t>9</a:t>
            </a:r>
          </a:p>
        </p:txBody>
      </p:sp>
      <p:sp>
        <p:nvSpPr>
          <p:cNvPr id="8208" name="Text Box 44"/>
          <p:cNvSpPr txBox="1">
            <a:spLocks noChangeArrowheads="1"/>
          </p:cNvSpPr>
          <p:nvPr/>
        </p:nvSpPr>
        <p:spPr bwMode="auto">
          <a:xfrm>
            <a:off x="5175250" y="5343525"/>
            <a:ext cx="4953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5544" tIns="27772" rIns="55544" bIns="27772">
            <a:prstTxWarp prst="textNoShape">
              <a:avLst/>
            </a:prstTxWarp>
            <a:spAutoFit/>
          </a:bodyPr>
          <a:lstStyle/>
          <a:p>
            <a:pPr defTabSz="554038">
              <a:spcBef>
                <a:spcPct val="50000"/>
              </a:spcBef>
              <a:buFontTx/>
              <a:buNone/>
            </a:pPr>
            <a:r>
              <a:rPr lang="it-IT" sz="1600" b="1">
                <a:solidFill>
                  <a:srgbClr val="000066"/>
                </a:solidFill>
                <a:latin typeface="Arial" pitchFamily="-1" charset="0"/>
              </a:rPr>
              <a:t>212</a:t>
            </a:r>
          </a:p>
        </p:txBody>
      </p:sp>
      <p:sp>
        <p:nvSpPr>
          <p:cNvPr id="8209" name="Text Box 45"/>
          <p:cNvSpPr txBox="1">
            <a:spLocks noChangeArrowheads="1"/>
          </p:cNvSpPr>
          <p:nvPr/>
        </p:nvSpPr>
        <p:spPr bwMode="auto">
          <a:xfrm>
            <a:off x="4603750" y="4491038"/>
            <a:ext cx="40481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5544" tIns="27772" rIns="55544" bIns="27772">
            <a:prstTxWarp prst="textNoShape">
              <a:avLst/>
            </a:prstTxWarp>
            <a:spAutoFit/>
          </a:bodyPr>
          <a:lstStyle/>
          <a:p>
            <a:pPr defTabSz="554038">
              <a:spcBef>
                <a:spcPct val="50000"/>
              </a:spcBef>
              <a:buFontTx/>
              <a:buNone/>
            </a:pPr>
            <a:r>
              <a:rPr lang="it-IT" sz="1600" b="1">
                <a:solidFill>
                  <a:srgbClr val="000066"/>
                </a:solidFill>
                <a:latin typeface="Arial" pitchFamily="-1" charset="0"/>
              </a:rPr>
              <a:t>28</a:t>
            </a:r>
          </a:p>
        </p:txBody>
      </p:sp>
      <p:sp>
        <p:nvSpPr>
          <p:cNvPr id="8210" name="AutoShape 46"/>
          <p:cNvSpPr>
            <a:spLocks noChangeArrowheads="1"/>
          </p:cNvSpPr>
          <p:nvPr/>
        </p:nvSpPr>
        <p:spPr bwMode="auto">
          <a:xfrm flipV="1">
            <a:off x="4000500" y="4067175"/>
            <a:ext cx="539750" cy="7191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2427 w 21600"/>
              <a:gd name="T13" fmla="*/ 2925 h 21600"/>
              <a:gd name="T14" fmla="*/ 18058 w 21600"/>
              <a:gd name="T15" fmla="*/ 923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774" y="0"/>
                </a:lnTo>
                <a:lnTo>
                  <a:pt x="14774" y="2925"/>
                </a:lnTo>
                <a:lnTo>
                  <a:pt x="12427" y="2925"/>
                </a:lnTo>
                <a:cubicBezTo>
                  <a:pt x="5564" y="2925"/>
                  <a:pt x="0" y="7059"/>
                  <a:pt x="0" y="12158"/>
                </a:cubicBezTo>
                <a:lnTo>
                  <a:pt x="0" y="21600"/>
                </a:lnTo>
                <a:lnTo>
                  <a:pt x="6448" y="21600"/>
                </a:lnTo>
                <a:lnTo>
                  <a:pt x="6448" y="12158"/>
                </a:lnTo>
                <a:cubicBezTo>
                  <a:pt x="6448" y="10543"/>
                  <a:pt x="9125" y="9233"/>
                  <a:pt x="12427" y="9233"/>
                </a:cubicBezTo>
                <a:lnTo>
                  <a:pt x="14774" y="9233"/>
                </a:lnTo>
                <a:lnTo>
                  <a:pt x="14774" y="12158"/>
                </a:lnTo>
                <a:lnTo>
                  <a:pt x="21600" y="6079"/>
                </a:lnTo>
                <a:close/>
              </a:path>
            </a:pathLst>
          </a:custGeom>
          <a:gradFill rotWithShape="0">
            <a:gsLst>
              <a:gs pos="0">
                <a:srgbClr val="BEEABE"/>
              </a:gs>
              <a:gs pos="100000">
                <a:srgbClr val="00AE00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91429" tIns="45715" rIns="91429" bIns="45715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11" name="AutoShape 47"/>
          <p:cNvSpPr>
            <a:spLocks noChangeArrowheads="1"/>
          </p:cNvSpPr>
          <p:nvPr/>
        </p:nvSpPr>
        <p:spPr bwMode="auto">
          <a:xfrm flipV="1">
            <a:off x="4603750" y="4918075"/>
            <a:ext cx="539750" cy="7207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2427 w 21600"/>
              <a:gd name="T13" fmla="*/ 2925 h 21600"/>
              <a:gd name="T14" fmla="*/ 18058 w 21600"/>
              <a:gd name="T15" fmla="*/ 923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774" y="0"/>
                </a:lnTo>
                <a:lnTo>
                  <a:pt x="14774" y="2925"/>
                </a:lnTo>
                <a:lnTo>
                  <a:pt x="12427" y="2925"/>
                </a:lnTo>
                <a:cubicBezTo>
                  <a:pt x="5564" y="2925"/>
                  <a:pt x="0" y="7059"/>
                  <a:pt x="0" y="12158"/>
                </a:cubicBezTo>
                <a:lnTo>
                  <a:pt x="0" y="21600"/>
                </a:lnTo>
                <a:lnTo>
                  <a:pt x="6448" y="21600"/>
                </a:lnTo>
                <a:lnTo>
                  <a:pt x="6448" y="12158"/>
                </a:lnTo>
                <a:cubicBezTo>
                  <a:pt x="6448" y="10543"/>
                  <a:pt x="9125" y="9233"/>
                  <a:pt x="12427" y="9233"/>
                </a:cubicBezTo>
                <a:lnTo>
                  <a:pt x="14774" y="9233"/>
                </a:lnTo>
                <a:lnTo>
                  <a:pt x="14774" y="12158"/>
                </a:lnTo>
                <a:lnTo>
                  <a:pt x="21600" y="6079"/>
                </a:lnTo>
                <a:close/>
              </a:path>
            </a:pathLst>
          </a:custGeom>
          <a:gradFill rotWithShape="0">
            <a:gsLst>
              <a:gs pos="0">
                <a:srgbClr val="BEEABE"/>
              </a:gs>
              <a:gs pos="100000">
                <a:srgbClr val="00AE00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91429" tIns="45715" rIns="91429" bIns="45715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12" name="Text Box 49"/>
          <p:cNvSpPr txBox="1">
            <a:spLocks noChangeArrowheads="1"/>
          </p:cNvSpPr>
          <p:nvPr/>
        </p:nvSpPr>
        <p:spPr bwMode="auto">
          <a:xfrm>
            <a:off x="1127125" y="5038725"/>
            <a:ext cx="3016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8" tIns="45709" rIns="91418" bIns="45709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it-IT" sz="2800">
                <a:solidFill>
                  <a:srgbClr val="006600"/>
                </a:solidFill>
              </a:rPr>
              <a:t>Il Modello CAF</a:t>
            </a:r>
          </a:p>
        </p:txBody>
      </p:sp>
      <p:pic>
        <p:nvPicPr>
          <p:cNvPr id="8213" name="Picture 50" descr="caf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44613" y="3754438"/>
            <a:ext cx="1870075" cy="133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4" name="AutoShape 38"/>
          <p:cNvSpPr>
            <a:spLocks noChangeArrowheads="1"/>
          </p:cNvSpPr>
          <p:nvPr/>
        </p:nvSpPr>
        <p:spPr bwMode="auto">
          <a:xfrm>
            <a:off x="6786563" y="3598863"/>
            <a:ext cx="1765300" cy="606425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lIns="55544" tIns="27772" rIns="55544" bIns="27772">
            <a:prstTxWarp prst="textNoShape">
              <a:avLst/>
            </a:prstTxWarp>
            <a:spAutoFit/>
          </a:bodyPr>
          <a:lstStyle/>
          <a:p>
            <a:pPr defTabSz="554038" eaLnBrk="0" hangingPunct="0">
              <a:buFontTx/>
              <a:buNone/>
            </a:pPr>
            <a:r>
              <a:rPr lang="it-IT" sz="1600" b="1" i="1">
                <a:solidFill>
                  <a:schemeClr val="bg1"/>
                </a:solidFill>
                <a:latin typeface="Arial" pitchFamily="-1" charset="0"/>
              </a:rPr>
              <a:t>Definizioni generali</a:t>
            </a:r>
          </a:p>
        </p:txBody>
      </p:sp>
      <p:sp>
        <p:nvSpPr>
          <p:cNvPr id="8215" name="Rectangle 2"/>
          <p:cNvSpPr txBox="1">
            <a:spLocks noChangeArrowheads="1"/>
          </p:cNvSpPr>
          <p:nvPr/>
        </p:nvSpPr>
        <p:spPr bwMode="auto">
          <a:xfrm>
            <a:off x="0" y="-26988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it-IT" sz="2200">
                <a:solidFill>
                  <a:srgbClr val="A50021"/>
                </a:solidFill>
              </a:rPr>
              <a:t>Il Modello CAF</a:t>
            </a:r>
          </a:p>
          <a:p>
            <a:pPr>
              <a:buFontTx/>
              <a:buNone/>
            </a:pPr>
            <a:r>
              <a:rPr lang="it-IT" sz="2200">
                <a:solidFill>
                  <a:srgbClr val="A50021"/>
                </a:solidFill>
              </a:rPr>
              <a:t>Lo sviluppo negli elementi di dettaglio</a:t>
            </a:r>
          </a:p>
        </p:txBody>
      </p:sp>
      <p:sp>
        <p:nvSpPr>
          <p:cNvPr id="8216" name="Rectangle 3"/>
          <p:cNvSpPr txBox="1">
            <a:spLocks noChangeArrowheads="1"/>
          </p:cNvSpPr>
          <p:nvPr/>
        </p:nvSpPr>
        <p:spPr bwMode="auto">
          <a:xfrm>
            <a:off x="500063" y="1268413"/>
            <a:ext cx="8143875" cy="250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</a:bodyPr>
          <a:lstStyle/>
          <a:p>
            <a:pPr algn="l">
              <a:lnSpc>
                <a:spcPct val="90000"/>
              </a:lnSpc>
              <a:spcBef>
                <a:spcPct val="70000"/>
              </a:spcBef>
              <a:buClr>
                <a:srgbClr val="A50021"/>
              </a:buClr>
              <a:buSzPct val="60000"/>
              <a:buFontTx/>
              <a:buNone/>
            </a:pPr>
            <a:r>
              <a:rPr lang="it-IT">
                <a:solidFill>
                  <a:srgbClr val="333399"/>
                </a:solidFill>
                <a:latin typeface="Calibri" pitchFamily="-1" charset="0"/>
              </a:rPr>
              <a:t>Le nove caselle rappresentano i criteri in base ai quali valutare il percorso di un</a:t>
            </a:r>
            <a:r>
              <a:rPr lang="ja-JP" altLang="it-IT">
                <a:solidFill>
                  <a:srgbClr val="333399"/>
                </a:solidFill>
                <a:latin typeface="Calibri" pitchFamily="-1" charset="0"/>
              </a:rPr>
              <a:t>’</a:t>
            </a:r>
            <a:r>
              <a:rPr lang="it-IT" altLang="ja-JP">
                <a:solidFill>
                  <a:srgbClr val="333399"/>
                </a:solidFill>
                <a:latin typeface="Calibri" pitchFamily="-1" charset="0"/>
              </a:rPr>
              <a:t>organizzazione verso l</a:t>
            </a:r>
            <a:r>
              <a:rPr lang="ja-JP" altLang="it-IT">
                <a:solidFill>
                  <a:srgbClr val="333399"/>
                </a:solidFill>
                <a:latin typeface="Calibri" pitchFamily="-1" charset="0"/>
              </a:rPr>
              <a:t>’</a:t>
            </a:r>
            <a:r>
              <a:rPr lang="it-IT" altLang="ja-JP">
                <a:solidFill>
                  <a:srgbClr val="333399"/>
                </a:solidFill>
                <a:latin typeface="Calibri" pitchFamily="-1" charset="0"/>
              </a:rPr>
              <a:t>eccellenza</a:t>
            </a:r>
          </a:p>
          <a:p>
            <a:pPr algn="l">
              <a:lnSpc>
                <a:spcPct val="90000"/>
              </a:lnSpc>
              <a:spcBef>
                <a:spcPts val="1200"/>
              </a:spcBef>
              <a:buClr>
                <a:srgbClr val="A50021"/>
              </a:buClr>
              <a:buSzPct val="60000"/>
              <a:buFontTx/>
              <a:buNone/>
            </a:pPr>
            <a:r>
              <a:rPr lang="it-IT">
                <a:solidFill>
                  <a:srgbClr val="333399"/>
                </a:solidFill>
                <a:latin typeface="Calibri" pitchFamily="-1" charset="0"/>
              </a:rPr>
              <a:t>Ciascun criterio è corredato di una definizione che ne riassume il significato in termini complessivi</a:t>
            </a:r>
          </a:p>
          <a:p>
            <a:pPr algn="l">
              <a:lnSpc>
                <a:spcPct val="90000"/>
              </a:lnSpc>
              <a:spcBef>
                <a:spcPts val="1200"/>
              </a:spcBef>
              <a:buClr>
                <a:srgbClr val="A50021"/>
              </a:buClr>
              <a:buSzPct val="60000"/>
              <a:buFontTx/>
              <a:buNone/>
            </a:pPr>
            <a:r>
              <a:rPr lang="it-IT">
                <a:solidFill>
                  <a:srgbClr val="333399"/>
                </a:solidFill>
                <a:latin typeface="Calibri" pitchFamily="-1" charset="0"/>
              </a:rPr>
              <a:t>Ogni criterio è a sua volta suddiviso in sottocriteri</a:t>
            </a:r>
          </a:p>
        </p:txBody>
      </p:sp>
      <p:sp>
        <p:nvSpPr>
          <p:cNvPr id="36" name="Rettangolo 35"/>
          <p:cNvSpPr/>
          <p:nvPr/>
        </p:nvSpPr>
        <p:spPr bwMode="auto">
          <a:xfrm>
            <a:off x="1571625" y="4705350"/>
            <a:ext cx="1357313" cy="21431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45791" sx="1000" sy="1000" algn="ctr" rotWithShape="0">
              <a:schemeClr val="bg1"/>
            </a:outerShdw>
          </a:effectLst>
        </p:spPr>
        <p:txBody>
          <a:bodyPr lIns="91429" tIns="45715" rIns="91429" bIns="45715"/>
          <a:lstStyle/>
          <a:p>
            <a:pPr>
              <a:defRPr/>
            </a:pPr>
            <a:endParaRPr lang="it-IT"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2"/>
          <p:cNvSpPr txBox="1">
            <a:spLocks noChangeArrowheads="1"/>
          </p:cNvSpPr>
          <p:nvPr/>
        </p:nvSpPr>
        <p:spPr bwMode="auto">
          <a:xfrm>
            <a:off x="971550" y="173038"/>
            <a:ext cx="7777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2800">
                <a:solidFill>
                  <a:srgbClr val="A50021"/>
                </a:solidFill>
              </a:rPr>
              <a:t>Il Modello CAF – Generalità e scopi</a:t>
            </a:r>
          </a:p>
        </p:txBody>
      </p:sp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500063" y="1785938"/>
            <a:ext cx="75438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  <a:spAutoFit/>
          </a:bodyPr>
          <a:lstStyle/>
          <a:p>
            <a:pPr algn="just">
              <a:buFontTx/>
              <a:buNone/>
            </a:pPr>
            <a:r>
              <a:rPr lang="it-IT" sz="2000">
                <a:solidFill>
                  <a:schemeClr val="tx1"/>
                </a:solidFill>
                <a:latin typeface="Tahoma" pitchFamily="-1" charset="0"/>
              </a:rPr>
              <a:t>CAF (acronimo di </a:t>
            </a:r>
            <a:r>
              <a:rPr lang="it-IT" sz="2000" i="1">
                <a:solidFill>
                  <a:schemeClr val="tx1"/>
                </a:solidFill>
                <a:latin typeface="Tahoma" pitchFamily="-1" charset="0"/>
              </a:rPr>
              <a:t>Common Assessment Framework)</a:t>
            </a:r>
            <a:r>
              <a:rPr lang="it-IT" sz="2000">
                <a:solidFill>
                  <a:schemeClr val="tx1"/>
                </a:solidFill>
                <a:latin typeface="Tahoma" pitchFamily="-1" charset="0"/>
              </a:rPr>
              <a:t> si può tradurre in:</a:t>
            </a:r>
          </a:p>
          <a:p>
            <a:pPr algn="just">
              <a:buFontTx/>
              <a:buNone/>
            </a:pPr>
            <a:endParaRPr lang="it-IT" sz="2000">
              <a:solidFill>
                <a:schemeClr val="tx1"/>
              </a:solidFill>
              <a:latin typeface="Tahoma" pitchFamily="-1" charset="0"/>
            </a:endParaRPr>
          </a:p>
          <a:p>
            <a:pPr algn="just">
              <a:buFontTx/>
              <a:buNone/>
            </a:pPr>
            <a:r>
              <a:rPr lang="it-IT" sz="2000" b="1">
                <a:solidFill>
                  <a:srgbClr val="333399"/>
                </a:solidFill>
                <a:latin typeface="Tahoma" pitchFamily="-1" charset="0"/>
              </a:rPr>
              <a:t>Griglia Comune </a:t>
            </a:r>
            <a:r>
              <a:rPr lang="it-IT" sz="2000">
                <a:solidFill>
                  <a:srgbClr val="333399"/>
                </a:solidFill>
                <a:latin typeface="Tahoma" pitchFamily="-1" charset="0"/>
              </a:rPr>
              <a:t>di</a:t>
            </a:r>
            <a:r>
              <a:rPr lang="it-IT" sz="2000" b="1">
                <a:solidFill>
                  <a:srgbClr val="333399"/>
                </a:solidFill>
                <a:latin typeface="Tahoma" pitchFamily="-1" charset="0"/>
              </a:rPr>
              <a:t> Autovalutazione</a:t>
            </a:r>
            <a:r>
              <a:rPr lang="it-IT" sz="2000">
                <a:solidFill>
                  <a:schemeClr val="tx1"/>
                </a:solidFill>
                <a:latin typeface="Tahoma" pitchFamily="-1" charset="0"/>
              </a:rPr>
              <a:t> </a:t>
            </a:r>
          </a:p>
          <a:p>
            <a:pPr algn="just">
              <a:buFontTx/>
              <a:buNone/>
            </a:pPr>
            <a:r>
              <a:rPr lang="it-IT" sz="2000">
                <a:solidFill>
                  <a:schemeClr val="tx1"/>
                </a:solidFill>
                <a:latin typeface="Tahoma" pitchFamily="-1" charset="0"/>
              </a:rPr>
              <a:t>della qualità delle Pubbliche Amministrazioni</a:t>
            </a:r>
          </a:p>
          <a:p>
            <a:pPr algn="l">
              <a:buFontTx/>
              <a:buNone/>
            </a:pPr>
            <a:endParaRPr lang="it-IT" sz="2000" i="1">
              <a:solidFill>
                <a:schemeClr val="tx1"/>
              </a:solidFill>
              <a:latin typeface="Tahoma" pitchFamily="-1" charset="0"/>
            </a:endParaRPr>
          </a:p>
          <a:p>
            <a:pPr algn="just">
              <a:buFontTx/>
              <a:buNone/>
            </a:pPr>
            <a:r>
              <a:rPr lang="it-IT" sz="2000">
                <a:solidFill>
                  <a:schemeClr val="tx1"/>
                </a:solidFill>
                <a:latin typeface="Tahoma" pitchFamily="-1" charset="0"/>
              </a:rPr>
              <a:t>E</a:t>
            </a:r>
            <a:r>
              <a:rPr lang="ja-JP" altLang="it-IT" sz="2000">
                <a:solidFill>
                  <a:schemeClr val="tx1"/>
                </a:solidFill>
                <a:latin typeface="Tahoma" pitchFamily="-1" charset="0"/>
              </a:rPr>
              <a:t>’</a:t>
            </a:r>
            <a:r>
              <a:rPr lang="it-IT" altLang="ja-JP" sz="2000">
                <a:solidFill>
                  <a:schemeClr val="tx1"/>
                </a:solidFill>
                <a:latin typeface="Tahoma" pitchFamily="-1" charset="0"/>
              </a:rPr>
              <a:t> uno strumento elaborato per sostenere gli interventi di miglioramento nelle organizzazioni pubbliche attraverso l</a:t>
            </a:r>
            <a:r>
              <a:rPr lang="ja-JP" altLang="it-IT" sz="2000">
                <a:solidFill>
                  <a:schemeClr val="tx1"/>
                </a:solidFill>
                <a:latin typeface="Tahoma" pitchFamily="-1" charset="0"/>
              </a:rPr>
              <a:t>’</a:t>
            </a:r>
            <a:r>
              <a:rPr lang="it-IT" altLang="ja-JP" sz="2000">
                <a:solidFill>
                  <a:schemeClr val="tx1"/>
                </a:solidFill>
                <a:latin typeface="Tahoma" pitchFamily="-1" charset="0"/>
              </a:rPr>
              <a:t>applicazione dei principi della Qualità Totale (Total Quality Management - TQM), in particolare l</a:t>
            </a:r>
            <a:r>
              <a:rPr lang="ja-JP" altLang="it-IT" sz="2000">
                <a:solidFill>
                  <a:schemeClr val="tx1"/>
                </a:solidFill>
                <a:latin typeface="Tahoma" pitchFamily="-1" charset="0"/>
              </a:rPr>
              <a:t>’</a:t>
            </a:r>
            <a:r>
              <a:rPr lang="it-IT" altLang="ja-JP" sz="2000">
                <a:solidFill>
                  <a:schemeClr val="tx1"/>
                </a:solidFill>
                <a:latin typeface="Tahoma" pitchFamily="-1" charset="0"/>
              </a:rPr>
              <a:t>autovalutazione e il benchmarking (confronto tra le organizzazioni, ricerca delle buone pratiche).</a:t>
            </a:r>
            <a:endParaRPr lang="it-IT" sz="2000">
              <a:solidFill>
                <a:schemeClr val="tx1"/>
              </a:solidFill>
              <a:latin typeface="Tahoma" pitchFamily="-1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2"/>
          <p:cNvSpPr txBox="1">
            <a:spLocks noChangeArrowheads="1"/>
          </p:cNvSpPr>
          <p:nvPr/>
        </p:nvSpPr>
        <p:spPr bwMode="auto">
          <a:xfrm>
            <a:off x="571500" y="1412875"/>
            <a:ext cx="8167688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  <a:spAutoFit/>
          </a:bodyPr>
          <a:lstStyle/>
          <a:p>
            <a:pPr algn="just">
              <a:buFontTx/>
              <a:buNone/>
            </a:pPr>
            <a:r>
              <a:rPr lang="it-IT" b="1">
                <a:solidFill>
                  <a:schemeClr val="tx1"/>
                </a:solidFill>
                <a:latin typeface="Tahoma" pitchFamily="-1" charset="0"/>
              </a:rPr>
              <a:t> </a:t>
            </a:r>
            <a:r>
              <a:rPr lang="ja-JP" altLang="it-IT" b="1">
                <a:solidFill>
                  <a:srgbClr val="000066"/>
                </a:solidFill>
                <a:latin typeface="Tahoma" pitchFamily="-1" charset="0"/>
              </a:rPr>
              <a:t>“</a:t>
            </a:r>
            <a:r>
              <a:rPr lang="it-IT" altLang="ja-JP" sz="2200" b="1">
                <a:solidFill>
                  <a:srgbClr val="000066"/>
                </a:solidFill>
                <a:latin typeface="Tahoma" pitchFamily="-1" charset="0"/>
              </a:rPr>
              <a:t>Griglia</a:t>
            </a:r>
            <a:r>
              <a:rPr lang="ja-JP" altLang="it-IT" sz="2200" b="1">
                <a:solidFill>
                  <a:srgbClr val="000066"/>
                </a:solidFill>
                <a:latin typeface="Tahoma" pitchFamily="-1" charset="0"/>
              </a:rPr>
              <a:t>”</a:t>
            </a:r>
            <a:r>
              <a:rPr lang="it-IT" altLang="ja-JP" sz="2200">
                <a:solidFill>
                  <a:srgbClr val="000066"/>
                </a:solidFill>
                <a:latin typeface="Tahoma" pitchFamily="-1" charset="0"/>
              </a:rPr>
              <a:t>:</a:t>
            </a:r>
            <a:r>
              <a:rPr lang="it-IT" altLang="ja-JP" sz="2200">
                <a:solidFill>
                  <a:schemeClr val="tx1"/>
                </a:solidFill>
                <a:latin typeface="Tahoma" pitchFamily="-1" charset="0"/>
              </a:rPr>
              <a:t> aiuta a condurre analisi sullo stato delle </a:t>
            </a:r>
            <a:br>
              <a:rPr lang="it-IT" altLang="ja-JP" sz="2200">
                <a:solidFill>
                  <a:schemeClr val="tx1"/>
                </a:solidFill>
                <a:latin typeface="Tahoma" pitchFamily="-1" charset="0"/>
              </a:rPr>
            </a:br>
            <a:r>
              <a:rPr lang="it-IT" altLang="ja-JP" sz="2200">
                <a:solidFill>
                  <a:schemeClr val="tx1"/>
                </a:solidFill>
                <a:latin typeface="Tahoma" pitchFamily="-1" charset="0"/>
              </a:rPr>
              <a:t> organizzazioni sulla base di un modello caratterizzato da </a:t>
            </a:r>
            <a:br>
              <a:rPr lang="it-IT" altLang="ja-JP" sz="2200">
                <a:solidFill>
                  <a:schemeClr val="tx1"/>
                </a:solidFill>
                <a:latin typeface="Tahoma" pitchFamily="-1" charset="0"/>
              </a:rPr>
            </a:br>
            <a:r>
              <a:rPr lang="it-IT" altLang="ja-JP" sz="2200">
                <a:solidFill>
                  <a:schemeClr val="tx1"/>
                </a:solidFill>
                <a:latin typeface="Tahoma" pitchFamily="-1" charset="0"/>
              </a:rPr>
              <a:t> una serie di fattori applicabili a tutte le organizzazioni </a:t>
            </a:r>
            <a:br>
              <a:rPr lang="it-IT" altLang="ja-JP" sz="2200">
                <a:solidFill>
                  <a:schemeClr val="tx1"/>
                </a:solidFill>
                <a:latin typeface="Tahoma" pitchFamily="-1" charset="0"/>
              </a:rPr>
            </a:br>
            <a:r>
              <a:rPr lang="it-IT" altLang="ja-JP" sz="2200">
                <a:solidFill>
                  <a:schemeClr val="tx1"/>
                </a:solidFill>
                <a:latin typeface="Tahoma" pitchFamily="-1" charset="0"/>
              </a:rPr>
              <a:t> pubbliche</a:t>
            </a:r>
          </a:p>
          <a:p>
            <a:pPr algn="just">
              <a:buFontTx/>
              <a:buNone/>
            </a:pPr>
            <a:endParaRPr lang="it-IT" sz="1600">
              <a:solidFill>
                <a:schemeClr val="tx1"/>
              </a:solidFill>
              <a:latin typeface="Tahoma" pitchFamily="-1" charset="0"/>
            </a:endParaRPr>
          </a:p>
          <a:p>
            <a:pPr algn="just">
              <a:buFontTx/>
              <a:buNone/>
            </a:pPr>
            <a:r>
              <a:rPr lang="it-IT" sz="2200" b="1">
                <a:solidFill>
                  <a:schemeClr val="tx1"/>
                </a:solidFill>
                <a:latin typeface="Tahoma" pitchFamily="-1" charset="0"/>
              </a:rPr>
              <a:t> </a:t>
            </a:r>
            <a:r>
              <a:rPr lang="ja-JP" altLang="it-IT" sz="2200" b="1">
                <a:solidFill>
                  <a:srgbClr val="000066"/>
                </a:solidFill>
                <a:latin typeface="Tahoma" pitchFamily="-1" charset="0"/>
              </a:rPr>
              <a:t>“</a:t>
            </a:r>
            <a:r>
              <a:rPr lang="it-IT" altLang="ja-JP" sz="2200" b="1">
                <a:solidFill>
                  <a:srgbClr val="000066"/>
                </a:solidFill>
                <a:latin typeface="Tahoma" pitchFamily="-1" charset="0"/>
              </a:rPr>
              <a:t>Comune</a:t>
            </a:r>
            <a:r>
              <a:rPr lang="ja-JP" altLang="it-IT" sz="2200" b="1">
                <a:solidFill>
                  <a:srgbClr val="000066"/>
                </a:solidFill>
                <a:latin typeface="Tahoma" pitchFamily="-1" charset="0"/>
              </a:rPr>
              <a:t>”</a:t>
            </a:r>
            <a:r>
              <a:rPr lang="it-IT" altLang="ja-JP" sz="2200">
                <a:solidFill>
                  <a:srgbClr val="000066"/>
                </a:solidFill>
                <a:latin typeface="Tahoma" pitchFamily="-1" charset="0"/>
              </a:rPr>
              <a:t>:</a:t>
            </a:r>
            <a:r>
              <a:rPr lang="it-IT" altLang="ja-JP" sz="2200">
                <a:solidFill>
                  <a:schemeClr val="tx1"/>
                </a:solidFill>
                <a:latin typeface="Tahoma" pitchFamily="-1" charset="0"/>
              </a:rPr>
              <a:t> perché è stato elaborato per essere adottato </a:t>
            </a:r>
            <a:br>
              <a:rPr lang="it-IT" altLang="ja-JP" sz="2200">
                <a:solidFill>
                  <a:schemeClr val="tx1"/>
                </a:solidFill>
                <a:latin typeface="Tahoma" pitchFamily="-1" charset="0"/>
              </a:rPr>
            </a:br>
            <a:r>
              <a:rPr lang="it-IT" altLang="ja-JP" sz="2200">
                <a:solidFill>
                  <a:schemeClr val="tx1"/>
                </a:solidFill>
                <a:latin typeface="Tahoma" pitchFamily="-1" charset="0"/>
              </a:rPr>
              <a:t> da tutte le amministrazioni pubbliche europee</a:t>
            </a:r>
          </a:p>
          <a:p>
            <a:pPr algn="just">
              <a:buFontTx/>
              <a:buNone/>
            </a:pPr>
            <a:endParaRPr lang="it-IT" sz="1600">
              <a:solidFill>
                <a:schemeClr val="tx1"/>
              </a:solidFill>
              <a:latin typeface="Tahoma" pitchFamily="-1" charset="0"/>
            </a:endParaRPr>
          </a:p>
          <a:p>
            <a:pPr algn="just">
              <a:buFontTx/>
              <a:buNone/>
            </a:pPr>
            <a:r>
              <a:rPr lang="ja-JP" altLang="it-IT" sz="2200">
                <a:solidFill>
                  <a:srgbClr val="000066"/>
                </a:solidFill>
                <a:latin typeface="Tahoma" pitchFamily="-1" charset="0"/>
              </a:rPr>
              <a:t>“</a:t>
            </a:r>
            <a:r>
              <a:rPr lang="it-IT" altLang="ja-JP" sz="2200">
                <a:solidFill>
                  <a:srgbClr val="000066"/>
                </a:solidFill>
                <a:latin typeface="Tahoma" pitchFamily="-1" charset="0"/>
              </a:rPr>
              <a:t>di </a:t>
            </a:r>
            <a:r>
              <a:rPr lang="it-IT" altLang="ja-JP" sz="2200" b="1">
                <a:solidFill>
                  <a:srgbClr val="000066"/>
                </a:solidFill>
                <a:latin typeface="Tahoma" pitchFamily="-1" charset="0"/>
              </a:rPr>
              <a:t>Autovalutazione</a:t>
            </a:r>
            <a:r>
              <a:rPr lang="ja-JP" altLang="it-IT" sz="2200" b="1">
                <a:solidFill>
                  <a:srgbClr val="000066"/>
                </a:solidFill>
                <a:latin typeface="Tahoma" pitchFamily="-1" charset="0"/>
              </a:rPr>
              <a:t>”</a:t>
            </a:r>
            <a:r>
              <a:rPr lang="it-IT" altLang="ja-JP" sz="2200">
                <a:solidFill>
                  <a:srgbClr val="000066"/>
                </a:solidFill>
                <a:latin typeface="Tahoma" pitchFamily="-1" charset="0"/>
              </a:rPr>
              <a:t>:</a:t>
            </a:r>
            <a:r>
              <a:rPr lang="it-IT" altLang="ja-JP" sz="2200">
                <a:solidFill>
                  <a:schemeClr val="tx1"/>
                </a:solidFill>
                <a:latin typeface="Tahoma" pitchFamily="-1" charset="0"/>
              </a:rPr>
              <a:t> l</a:t>
            </a:r>
            <a:r>
              <a:rPr lang="ja-JP" altLang="it-IT" sz="2200">
                <a:solidFill>
                  <a:schemeClr val="tx1"/>
                </a:solidFill>
                <a:latin typeface="Tahoma" pitchFamily="-1" charset="0"/>
              </a:rPr>
              <a:t>’</a:t>
            </a:r>
            <a:r>
              <a:rPr lang="it-IT" altLang="ja-JP" sz="2200">
                <a:solidFill>
                  <a:schemeClr val="tx1"/>
                </a:solidFill>
                <a:latin typeface="Tahoma" pitchFamily="-1" charset="0"/>
              </a:rPr>
              <a:t>autovalutazione è primo passo di un approccio orientato  al miglioramento, capace di identificare i punti di debolezza  e le relative cause. Se sistematico, tale   approccio porta al miglioramento continuo.</a:t>
            </a:r>
            <a:endParaRPr lang="it-IT" sz="2200">
              <a:solidFill>
                <a:schemeClr val="tx1"/>
              </a:solidFill>
              <a:latin typeface="Tahoma" pitchFamily="-1" charset="0"/>
            </a:endParaRPr>
          </a:p>
        </p:txBody>
      </p:sp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971550" y="115888"/>
            <a:ext cx="77771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>
                <a:solidFill>
                  <a:srgbClr val="A50021"/>
                </a:solidFill>
              </a:rPr>
              <a:t>Il Modello CAF – Generalità e scopi (2)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760413" y="1016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2800">
                <a:solidFill>
                  <a:srgbClr val="A50021"/>
                </a:solidFill>
              </a:rPr>
              <a:t>I destinatari principali del CAF</a:t>
            </a:r>
          </a:p>
        </p:txBody>
      </p:sp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592138" y="1619250"/>
            <a:ext cx="80121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</a:bodyPr>
          <a:lstStyle/>
          <a:p>
            <a:pPr algn="just">
              <a:lnSpc>
                <a:spcPct val="110000"/>
              </a:lnSpc>
              <a:spcBef>
                <a:spcPct val="20000"/>
              </a:spcBef>
              <a:buFontTx/>
              <a:buNone/>
            </a:pPr>
            <a:r>
              <a:rPr lang="it-IT" sz="2200">
                <a:solidFill>
                  <a:srgbClr val="000066"/>
                </a:solidFill>
                <a:latin typeface="Tahoma" pitchFamily="-1" charset="0"/>
              </a:rPr>
              <a:t>Il CAF è stato elaborato per essere utilizzato in qualsiasi settore della pubblica amministrazione, a tutti i livelli (nazionale, regionale, locale)</a:t>
            </a:r>
          </a:p>
          <a:p>
            <a:pPr algn="just">
              <a:lnSpc>
                <a:spcPct val="110000"/>
              </a:lnSpc>
              <a:spcBef>
                <a:spcPct val="20000"/>
              </a:spcBef>
              <a:buFontTx/>
              <a:buNone/>
            </a:pPr>
            <a:endParaRPr lang="it-IT" sz="1600">
              <a:solidFill>
                <a:srgbClr val="000066"/>
              </a:solidFill>
              <a:latin typeface="Tahoma" pitchFamily="-1" charset="0"/>
            </a:endParaRPr>
          </a:p>
          <a:p>
            <a:pPr algn="just">
              <a:lnSpc>
                <a:spcPct val="110000"/>
              </a:lnSpc>
              <a:buFontTx/>
              <a:buNone/>
            </a:pPr>
            <a:r>
              <a:rPr lang="it-IT" sz="2200">
                <a:solidFill>
                  <a:srgbClr val="000066"/>
                </a:solidFill>
                <a:latin typeface="Tahoma" pitchFamily="-1" charset="0"/>
              </a:rPr>
              <a:t>Può essere utilizzato come:</a:t>
            </a:r>
          </a:p>
          <a:p>
            <a:pPr marL="0" lvl="1" indent="0" algn="just">
              <a:spcBef>
                <a:spcPct val="30000"/>
              </a:spcBef>
              <a:buClr>
                <a:srgbClr val="000066"/>
              </a:buClr>
              <a:buFont typeface="Wingdings" pitchFamily="-1" charset="2"/>
              <a:buChar char="§"/>
            </a:pPr>
            <a:r>
              <a:rPr lang="it-IT" sz="2200">
                <a:solidFill>
                  <a:schemeClr val="tx1"/>
                </a:solidFill>
                <a:latin typeface="Tahoma" pitchFamily="-1" charset="0"/>
              </a:rPr>
              <a:t>   </a:t>
            </a:r>
            <a:r>
              <a:rPr lang="it-IT" sz="1800">
                <a:solidFill>
                  <a:schemeClr val="tx1"/>
                </a:solidFill>
                <a:latin typeface="Tahoma" pitchFamily="-1" charset="0"/>
              </a:rPr>
              <a:t>Parte di un programma sistematico di riforme </a:t>
            </a:r>
          </a:p>
          <a:p>
            <a:pPr marL="0" lvl="1" indent="0" algn="just">
              <a:spcBef>
                <a:spcPct val="30000"/>
              </a:spcBef>
              <a:buClr>
                <a:srgbClr val="000066"/>
              </a:buClr>
              <a:buFont typeface="Wingdings" pitchFamily="-1" charset="2"/>
              <a:buChar char="§"/>
            </a:pPr>
            <a:r>
              <a:rPr lang="it-IT" sz="1800">
                <a:solidFill>
                  <a:schemeClr val="tx1"/>
                </a:solidFill>
                <a:latin typeface="Tahoma" pitchFamily="-1" charset="0"/>
              </a:rPr>
              <a:t>    Base per azioni circoscritte di miglioramento in organizzazioni pubbliche</a:t>
            </a:r>
          </a:p>
          <a:p>
            <a:pPr algn="just">
              <a:lnSpc>
                <a:spcPct val="110000"/>
              </a:lnSpc>
              <a:buFontTx/>
              <a:buNone/>
            </a:pPr>
            <a:endParaRPr lang="it-IT" sz="1600">
              <a:solidFill>
                <a:schemeClr val="tx1"/>
              </a:solidFill>
              <a:latin typeface="Tahoma" pitchFamily="-1" charset="0"/>
            </a:endParaRPr>
          </a:p>
          <a:p>
            <a:pPr algn="just">
              <a:lnSpc>
                <a:spcPct val="110000"/>
              </a:lnSpc>
              <a:buFontTx/>
              <a:buNone/>
            </a:pPr>
            <a:r>
              <a:rPr lang="it-IT" sz="2200">
                <a:solidFill>
                  <a:srgbClr val="000066"/>
                </a:solidFill>
                <a:latin typeface="Tahoma" pitchFamily="-1" charset="0"/>
              </a:rPr>
              <a:t>Può essere applicato sia ad una </a:t>
            </a:r>
            <a:r>
              <a:rPr lang="it-IT" sz="2200" b="1">
                <a:solidFill>
                  <a:srgbClr val="000066"/>
                </a:solidFill>
                <a:latin typeface="Tahoma" pitchFamily="-1" charset="0"/>
              </a:rPr>
              <a:t>amministrazione</a:t>
            </a:r>
            <a:r>
              <a:rPr lang="it-IT" sz="2200">
                <a:solidFill>
                  <a:srgbClr val="000066"/>
                </a:solidFill>
                <a:latin typeface="Tahoma" pitchFamily="-1" charset="0"/>
              </a:rPr>
              <a:t> nel suo complesso, sia a sue articolazioni </a:t>
            </a:r>
            <a:r>
              <a:rPr lang="it-IT" sz="2200" b="1">
                <a:solidFill>
                  <a:srgbClr val="000066"/>
                </a:solidFill>
                <a:latin typeface="Tahoma" pitchFamily="-1" charset="0"/>
              </a:rPr>
              <a:t>o settori</a:t>
            </a:r>
            <a:r>
              <a:rPr lang="it-IT" sz="2200">
                <a:solidFill>
                  <a:srgbClr val="000066"/>
                </a:solidFill>
                <a:latin typeface="Tahoma" pitchFamily="-1" charset="0"/>
              </a:rPr>
              <a:t>, purché </a:t>
            </a:r>
            <a:r>
              <a:rPr lang="it-IT" sz="2200" b="1">
                <a:solidFill>
                  <a:srgbClr val="A50021"/>
                </a:solidFill>
                <a:latin typeface="Tahoma" pitchFamily="-1" charset="0"/>
              </a:rPr>
              <a:t>tutti i criteri</a:t>
            </a:r>
            <a:r>
              <a:rPr lang="it-IT" sz="2200">
                <a:solidFill>
                  <a:srgbClr val="000066"/>
                </a:solidFill>
                <a:latin typeface="Tahoma" pitchFamily="-1" charset="0"/>
              </a:rPr>
              <a:t> siano applicabili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20"/>
          <p:cNvSpPr txBox="1">
            <a:spLocks noChangeArrowheads="1"/>
          </p:cNvSpPr>
          <p:nvPr/>
        </p:nvSpPr>
        <p:spPr bwMode="auto">
          <a:xfrm>
            <a:off x="7567613" y="6126163"/>
            <a:ext cx="160337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544" tIns="39771" rIns="79544" bIns="39771">
            <a:prstTxWarp prst="textNoShape">
              <a:avLst/>
            </a:prstTxWarp>
            <a:spAutoFit/>
          </a:bodyPr>
          <a:lstStyle/>
          <a:p>
            <a:pPr eaLnBrk="0" hangingPunct="0">
              <a:buFontTx/>
              <a:buNone/>
            </a:pPr>
            <a:endParaRPr lang="en-GB" sz="1400">
              <a:solidFill>
                <a:schemeClr val="tx1"/>
              </a:solidFill>
              <a:latin typeface="Times New Roman" pitchFamily="-1" charset="0"/>
            </a:endParaRPr>
          </a:p>
        </p:txBody>
      </p:sp>
      <p:sp>
        <p:nvSpPr>
          <p:cNvPr id="24" name="Rectangle 85"/>
          <p:cNvSpPr>
            <a:spLocks noChangeArrowheads="1"/>
          </p:cNvSpPr>
          <p:nvPr/>
        </p:nvSpPr>
        <p:spPr bwMode="auto">
          <a:xfrm>
            <a:off x="285750" y="1563688"/>
            <a:ext cx="4500563" cy="11445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lIns="79544" tIns="39771" rIns="79544" bIns="39771" anchor="ctr"/>
          <a:lstStyle/>
          <a:p>
            <a:pPr>
              <a:buFontTx/>
              <a:buNone/>
              <a:defRPr/>
            </a:pPr>
            <a:r>
              <a:rPr lang="it-IT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+mn-ea"/>
                <a:cs typeface="+mn-cs"/>
              </a:rPr>
              <a:t>SISTEMA CLASSICO</a:t>
            </a:r>
          </a:p>
        </p:txBody>
      </p:sp>
      <p:sp>
        <p:nvSpPr>
          <p:cNvPr id="16387" name="Rectangle 85"/>
          <p:cNvSpPr>
            <a:spLocks noChangeArrowheads="1"/>
          </p:cNvSpPr>
          <p:nvPr/>
        </p:nvSpPr>
        <p:spPr bwMode="auto">
          <a:xfrm>
            <a:off x="900113" y="3251200"/>
            <a:ext cx="4500562" cy="898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lIns="79544" tIns="39771" rIns="79544" bIns="39771" anchor="ctr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it-IT" b="1" i="1">
                <a:solidFill>
                  <a:schemeClr val="bg1"/>
                </a:solidFill>
                <a:latin typeface="Arial" pitchFamily="-1" charset="0"/>
              </a:rPr>
              <a:t>SISTEMA AVANZATO</a:t>
            </a:r>
          </a:p>
        </p:txBody>
      </p:sp>
      <p:sp>
        <p:nvSpPr>
          <p:cNvPr id="16388" name="Rectangle 2"/>
          <p:cNvSpPr txBox="1">
            <a:spLocks noChangeArrowheads="1"/>
          </p:cNvSpPr>
          <p:nvPr/>
        </p:nvSpPr>
        <p:spPr bwMode="auto">
          <a:xfrm>
            <a:off x="0" y="444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2800">
                <a:solidFill>
                  <a:srgbClr val="A50021"/>
                </a:solidFill>
              </a:rPr>
              <a:t>Il Modello CAF – La metrica</a:t>
            </a:r>
          </a:p>
        </p:txBody>
      </p:sp>
      <p:sp>
        <p:nvSpPr>
          <p:cNvPr id="12" name="Rectangle 85"/>
          <p:cNvSpPr>
            <a:spLocks noChangeArrowheads="1"/>
          </p:cNvSpPr>
          <p:nvPr/>
        </p:nvSpPr>
        <p:spPr bwMode="auto">
          <a:xfrm>
            <a:off x="1619250" y="4786313"/>
            <a:ext cx="4860925" cy="874712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50000">
                <a:schemeClr val="tx2">
                  <a:gamma/>
                  <a:shade val="66667"/>
                  <a:invGamma/>
                </a:schemeClr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79544" tIns="39771" rIns="79544" bIns="39771" anchor="ctr"/>
          <a:lstStyle/>
          <a:p>
            <a:pPr>
              <a:buFontTx/>
              <a:buNone/>
              <a:defRPr/>
            </a:pPr>
            <a:r>
              <a:rPr lang="it-IT" sz="2000" b="1" i="1" dirty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SISTEMA PER LA VALUTAZIONE </a:t>
            </a:r>
          </a:p>
          <a:p>
            <a:pPr>
              <a:buFontTx/>
              <a:buNone/>
              <a:defRPr/>
            </a:pPr>
            <a:r>
              <a:rPr lang="it-IT" sz="2000" b="1" i="1" dirty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rPr>
              <a:t>NEI PREMI PPAA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4786313" y="1616075"/>
            <a:ext cx="3602037" cy="1076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buFontTx/>
              <a:buNone/>
            </a:pPr>
            <a:r>
              <a:rPr lang="it-IT" sz="1800" i="1">
                <a:solidFill>
                  <a:srgbClr val="0D0D0D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Adatto per prime esperienze di applicazione del modello per autovalutazione</a:t>
            </a:r>
          </a:p>
          <a:p>
            <a:pPr algn="l">
              <a:buFontTx/>
              <a:buNone/>
            </a:pPr>
            <a:endParaRPr lang="it-IT" sz="1000" i="1">
              <a:solidFill>
                <a:srgbClr val="0D0D0D"/>
              </a:solidFill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6391" name="CasellaDiTesto 15"/>
          <p:cNvSpPr txBox="1">
            <a:spLocks noChangeArrowheads="1"/>
          </p:cNvSpPr>
          <p:nvPr/>
        </p:nvSpPr>
        <p:spPr bwMode="auto">
          <a:xfrm>
            <a:off x="5400675" y="3251200"/>
            <a:ext cx="3321050" cy="923925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buFontTx/>
              <a:buNone/>
            </a:pPr>
            <a:r>
              <a:rPr lang="it-IT" sz="1800" i="1">
                <a:solidFill>
                  <a:srgbClr val="0D0D0D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Adatto per autovalutazione di</a:t>
            </a:r>
          </a:p>
          <a:p>
            <a:pPr algn="l">
              <a:buFontTx/>
              <a:buNone/>
            </a:pPr>
            <a:r>
              <a:rPr lang="it-IT" sz="1800" i="1">
                <a:solidFill>
                  <a:srgbClr val="0D0D0D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organizzazioni con  un certo grado di maturità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6280150" y="4786313"/>
            <a:ext cx="2700338" cy="8747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>
              <a:buFontTx/>
              <a:buNone/>
              <a:defRPr/>
            </a:pPr>
            <a:r>
              <a:rPr lang="it-IT" sz="1600" i="1" dirty="0">
                <a:solidFill>
                  <a:srgbClr val="0D0D0D"/>
                </a:solidFill>
                <a:latin typeface="Arial" charset="0"/>
                <a:ea typeface="Arial" charset="0"/>
                <a:cs typeface="Arial" charset="0"/>
              </a:rPr>
              <a:t>Adatto per valutazioni nello</a:t>
            </a:r>
          </a:p>
          <a:p>
            <a:pPr algn="l">
              <a:buFontTx/>
              <a:buNone/>
              <a:defRPr/>
            </a:pPr>
            <a:r>
              <a:rPr lang="it-IT" sz="1600" i="1" dirty="0">
                <a:solidFill>
                  <a:srgbClr val="0D0D0D"/>
                </a:solidFill>
                <a:latin typeface="Arial" charset="0"/>
                <a:ea typeface="Arial" charset="0"/>
                <a:cs typeface="Arial" charset="0"/>
              </a:rPr>
              <a:t>ambito di premi o da parte di organizzazioni mature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2"/>
          <p:cNvSpPr txBox="1">
            <a:spLocks noChangeArrowheads="1"/>
          </p:cNvSpPr>
          <p:nvPr/>
        </p:nvSpPr>
        <p:spPr bwMode="auto">
          <a:xfrm>
            <a:off x="592138" y="158750"/>
            <a:ext cx="8588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>
                <a:solidFill>
                  <a:srgbClr val="A50021"/>
                </a:solidFill>
              </a:rPr>
              <a:t>Il Modello CAF e il ciclo PDCA (…o CAPD)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42875" y="2949575"/>
            <a:ext cx="27495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64" tIns="46033" rIns="92064" bIns="46033">
            <a:prstTxWarp prst="textNoShape">
              <a:avLst/>
            </a:prstTxWarp>
            <a:spAutoFit/>
          </a:bodyPr>
          <a:lstStyle/>
          <a:p>
            <a:pPr eaLnBrk="0" hangingPunct="0">
              <a:buFontTx/>
              <a:buNone/>
            </a:pPr>
            <a:r>
              <a:rPr lang="it-IT" sz="2000" b="1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</a:rPr>
              <a:t>PLAN          DO</a:t>
            </a:r>
          </a:p>
          <a:p>
            <a:pPr eaLnBrk="0" hangingPunct="0">
              <a:buFontTx/>
              <a:buNone/>
            </a:pPr>
            <a:endParaRPr lang="it-IT" sz="2000" b="1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pitchFamily="-1" charset="0"/>
            </a:endParaRPr>
          </a:p>
          <a:p>
            <a:pPr eaLnBrk="0" hangingPunct="0">
              <a:buFontTx/>
              <a:buNone/>
            </a:pPr>
            <a:endParaRPr lang="it-IT" sz="2000" b="1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pitchFamily="-1" charset="0"/>
            </a:endParaRPr>
          </a:p>
          <a:p>
            <a:pPr eaLnBrk="0" hangingPunct="0">
              <a:buFontTx/>
              <a:buNone/>
            </a:pPr>
            <a:endParaRPr lang="it-IT" sz="2000" b="1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pitchFamily="-1" charset="0"/>
            </a:endParaRPr>
          </a:p>
          <a:p>
            <a:pPr eaLnBrk="0" hangingPunct="0">
              <a:buFontTx/>
              <a:buNone/>
            </a:pPr>
            <a:endParaRPr lang="it-IT" sz="2000" b="1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pitchFamily="-1" charset="0"/>
            </a:endParaRPr>
          </a:p>
          <a:p>
            <a:pPr eaLnBrk="0" hangingPunct="0">
              <a:buFontTx/>
              <a:buNone/>
            </a:pPr>
            <a:endParaRPr lang="it-IT" sz="2000" b="1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pitchFamily="-1" charset="0"/>
            </a:endParaRPr>
          </a:p>
          <a:p>
            <a:pPr eaLnBrk="0" hangingPunct="0">
              <a:buFontTx/>
              <a:buNone/>
            </a:pPr>
            <a:r>
              <a:rPr lang="it-IT" sz="2000" b="1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pitchFamily="-1" charset="0"/>
              </a:rPr>
              <a:t>     ACT           CHECK</a:t>
            </a:r>
          </a:p>
        </p:txBody>
      </p:sp>
      <p:graphicFrame>
        <p:nvGraphicFramePr>
          <p:cNvPr id="18435" name="Object 2"/>
          <p:cNvGraphicFramePr>
            <a:graphicFrameLocks/>
          </p:cNvGraphicFramePr>
          <p:nvPr/>
        </p:nvGraphicFramePr>
        <p:xfrm>
          <a:off x="860425" y="3308350"/>
          <a:ext cx="1497013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ClipArt" r:id="rId4" imgW="3366755" imgH="3311670" progId="MS_ClipArt_Gallery.2">
                  <p:embed/>
                </p:oleObj>
              </mc:Choice>
              <mc:Fallback>
                <p:oleObj name="ClipArt" r:id="rId4" imgW="3366755" imgH="3311670" progId="MS_ClipArt_Gallery.2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3308350"/>
                        <a:ext cx="1497013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2952750" y="2508250"/>
            <a:ext cx="5976938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4" tIns="46033" rIns="92064" bIns="46033">
            <a:prstTxWarp prst="textNoShape">
              <a:avLst/>
            </a:prstTxWarp>
            <a:spAutoFit/>
          </a:bodyPr>
          <a:lstStyle/>
          <a:p>
            <a:pPr marL="446088" indent="-446088" algn="l" defTabSz="760413" eaLnBrk="0" hangingPunct="0">
              <a:buFontTx/>
              <a:buNone/>
            </a:pPr>
            <a:r>
              <a:rPr lang="it-IT" sz="2200" b="1">
                <a:solidFill>
                  <a:srgbClr val="CC3300"/>
                </a:solidFill>
                <a:latin typeface="Tahoma" pitchFamily="-1" charset="0"/>
              </a:rPr>
              <a:t> CHECK: </a:t>
            </a:r>
            <a:r>
              <a:rPr lang="it-IT" sz="2200">
                <a:solidFill>
                  <a:schemeClr val="tx1"/>
                </a:solidFill>
                <a:latin typeface="Tahoma" pitchFamily="-1" charset="0"/>
              </a:rPr>
              <a:t>l</a:t>
            </a:r>
            <a:r>
              <a:rPr lang="ja-JP" altLang="it-IT" sz="2200">
                <a:solidFill>
                  <a:schemeClr val="tx1"/>
                </a:solidFill>
                <a:latin typeface="Tahoma" pitchFamily="-1" charset="0"/>
              </a:rPr>
              <a:t>’</a:t>
            </a:r>
            <a:r>
              <a:rPr lang="it-IT" altLang="ja-JP" sz="2200">
                <a:solidFill>
                  <a:schemeClr val="tx1"/>
                </a:solidFill>
                <a:latin typeface="Tahoma" pitchFamily="-1" charset="0"/>
              </a:rPr>
              <a:t>autovalutazione come </a:t>
            </a:r>
            <a:r>
              <a:rPr lang="ja-JP" altLang="it-IT" sz="2200">
                <a:solidFill>
                  <a:schemeClr val="tx1"/>
                </a:solidFill>
                <a:latin typeface="Tahoma" pitchFamily="-1" charset="0"/>
              </a:rPr>
              <a:t>“</a:t>
            </a:r>
            <a:r>
              <a:rPr lang="it-IT" altLang="ja-JP" sz="2200">
                <a:solidFill>
                  <a:schemeClr val="tx1"/>
                </a:solidFill>
                <a:latin typeface="Tahoma" pitchFamily="-1" charset="0"/>
              </a:rPr>
              <a:t>check-up</a:t>
            </a:r>
            <a:r>
              <a:rPr lang="ja-JP" altLang="it-IT" sz="2200">
                <a:solidFill>
                  <a:schemeClr val="tx1"/>
                </a:solidFill>
                <a:latin typeface="Tahoma" pitchFamily="-1" charset="0"/>
              </a:rPr>
              <a:t>”</a:t>
            </a:r>
            <a:r>
              <a:rPr lang="it-IT" altLang="ja-JP" sz="2200">
                <a:solidFill>
                  <a:schemeClr val="tx1"/>
                </a:solidFill>
                <a:latin typeface="Tahoma" pitchFamily="-1" charset="0"/>
              </a:rPr>
              <a:t> dell</a:t>
            </a:r>
            <a:r>
              <a:rPr lang="ja-JP" altLang="it-IT" sz="2200">
                <a:solidFill>
                  <a:schemeClr val="tx1"/>
                </a:solidFill>
                <a:latin typeface="Tahoma" pitchFamily="-1" charset="0"/>
              </a:rPr>
              <a:t>’</a:t>
            </a:r>
            <a:r>
              <a:rPr lang="it-IT" altLang="ja-JP" sz="2200">
                <a:solidFill>
                  <a:schemeClr val="tx1"/>
                </a:solidFill>
                <a:latin typeface="Tahoma" pitchFamily="-1" charset="0"/>
              </a:rPr>
              <a:t>organizzazione, mirato al miglioramento continuo in relazione ai fini dell</a:t>
            </a:r>
            <a:r>
              <a:rPr lang="ja-JP" altLang="it-IT" sz="2200">
                <a:solidFill>
                  <a:schemeClr val="tx1"/>
                </a:solidFill>
                <a:latin typeface="Tahoma" pitchFamily="-1" charset="0"/>
              </a:rPr>
              <a:t>’</a:t>
            </a:r>
            <a:r>
              <a:rPr lang="it-IT" altLang="ja-JP" sz="2200">
                <a:solidFill>
                  <a:schemeClr val="tx1"/>
                </a:solidFill>
                <a:latin typeface="Tahoma" pitchFamily="-1" charset="0"/>
              </a:rPr>
              <a:t>organizzazione</a:t>
            </a:r>
            <a:endParaRPr lang="it-IT" altLang="ja-JP" sz="2200" b="1">
              <a:solidFill>
                <a:schemeClr val="tx1"/>
              </a:solidFill>
              <a:latin typeface="Tahoma" pitchFamily="-1" charset="0"/>
            </a:endParaRPr>
          </a:p>
          <a:p>
            <a:pPr marL="446088" indent="-446088" algn="l" defTabSz="760413" eaLnBrk="0" hangingPunct="0">
              <a:buFontTx/>
              <a:buNone/>
            </a:pPr>
            <a:r>
              <a:rPr lang="it-IT" sz="2200" b="1">
                <a:solidFill>
                  <a:srgbClr val="CC3300"/>
                </a:solidFill>
                <a:latin typeface="Tahoma" pitchFamily="-1" charset="0"/>
              </a:rPr>
              <a:t> ACT:</a:t>
            </a:r>
            <a:r>
              <a:rPr lang="it-IT" sz="2200" b="1">
                <a:latin typeface="Tahoma" pitchFamily="-1" charset="0"/>
              </a:rPr>
              <a:t> </a:t>
            </a:r>
            <a:r>
              <a:rPr lang="it-IT" sz="2200">
                <a:solidFill>
                  <a:schemeClr val="tx1"/>
                </a:solidFill>
                <a:latin typeface="Tahoma" pitchFamily="-1" charset="0"/>
              </a:rPr>
              <a:t>le azioni</a:t>
            </a:r>
            <a:r>
              <a:rPr lang="it-IT" sz="2200" b="1">
                <a:solidFill>
                  <a:schemeClr val="tx1"/>
                </a:solidFill>
                <a:latin typeface="Tahoma" pitchFamily="-1" charset="0"/>
              </a:rPr>
              <a:t> </a:t>
            </a:r>
            <a:r>
              <a:rPr lang="it-IT" sz="2200">
                <a:solidFill>
                  <a:schemeClr val="tx1"/>
                </a:solidFill>
                <a:latin typeface="Tahoma" pitchFamily="-1" charset="0"/>
              </a:rPr>
              <a:t>sul sistema (strategie, risorse, processi, …)</a:t>
            </a:r>
            <a:endParaRPr lang="it-IT" sz="2200" b="1">
              <a:solidFill>
                <a:schemeClr val="tx1"/>
              </a:solidFill>
              <a:latin typeface="Tahoma" pitchFamily="-1" charset="0"/>
            </a:endParaRPr>
          </a:p>
          <a:p>
            <a:pPr marL="446088" indent="-446088" algn="l" defTabSz="760413" eaLnBrk="0" hangingPunct="0">
              <a:buFontTx/>
              <a:buNone/>
            </a:pPr>
            <a:r>
              <a:rPr lang="it-IT" sz="2200" b="1">
                <a:solidFill>
                  <a:srgbClr val="CC3300"/>
                </a:solidFill>
                <a:latin typeface="Tahoma" pitchFamily="-1" charset="0"/>
              </a:rPr>
              <a:t> PLAN:</a:t>
            </a:r>
            <a:r>
              <a:rPr lang="it-IT" sz="2200">
                <a:latin typeface="Tahoma" pitchFamily="-1" charset="0"/>
              </a:rPr>
              <a:t> </a:t>
            </a:r>
            <a:r>
              <a:rPr lang="it-IT" sz="2200">
                <a:solidFill>
                  <a:schemeClr val="tx1"/>
                </a:solidFill>
                <a:latin typeface="Tahoma" pitchFamily="-1" charset="0"/>
              </a:rPr>
              <a:t>la pianificazione del miglioramento, </a:t>
            </a:r>
            <a:br>
              <a:rPr lang="it-IT" sz="2200">
                <a:solidFill>
                  <a:schemeClr val="tx1"/>
                </a:solidFill>
                <a:latin typeface="Tahoma" pitchFamily="-1" charset="0"/>
              </a:rPr>
            </a:br>
            <a:r>
              <a:rPr lang="it-IT" sz="2200">
                <a:solidFill>
                  <a:schemeClr val="tx1"/>
                </a:solidFill>
                <a:latin typeface="Tahoma" pitchFamily="-1" charset="0"/>
              </a:rPr>
              <a:t>  integrata nella pianificazione generale</a:t>
            </a:r>
          </a:p>
          <a:p>
            <a:pPr marL="446088" indent="-446088" algn="l" defTabSz="760413" eaLnBrk="0" hangingPunct="0">
              <a:buFontTx/>
              <a:buNone/>
            </a:pPr>
            <a:r>
              <a:rPr lang="it-IT" sz="2200" b="1">
                <a:solidFill>
                  <a:srgbClr val="CC3300"/>
                </a:solidFill>
                <a:latin typeface="Tahoma" pitchFamily="-1" charset="0"/>
              </a:rPr>
              <a:t> DO: </a:t>
            </a:r>
            <a:r>
              <a:rPr lang="it-IT" sz="2200">
                <a:solidFill>
                  <a:schemeClr val="tx1"/>
                </a:solidFill>
                <a:latin typeface="Tahoma" pitchFamily="-1" charset="0"/>
              </a:rPr>
              <a:t>l</a:t>
            </a:r>
            <a:r>
              <a:rPr lang="ja-JP" altLang="it-IT" sz="2200">
                <a:solidFill>
                  <a:schemeClr val="tx1"/>
                </a:solidFill>
                <a:latin typeface="Tahoma" pitchFamily="-1" charset="0"/>
              </a:rPr>
              <a:t>’</a:t>
            </a:r>
            <a:r>
              <a:rPr lang="it-IT" altLang="ja-JP" sz="2200">
                <a:solidFill>
                  <a:schemeClr val="tx1"/>
                </a:solidFill>
                <a:latin typeface="Tahoma" pitchFamily="-1" charset="0"/>
              </a:rPr>
              <a:t>esecuzione integrata del piano </a:t>
            </a:r>
            <a:br>
              <a:rPr lang="it-IT" altLang="ja-JP" sz="2200">
                <a:solidFill>
                  <a:schemeClr val="tx1"/>
                </a:solidFill>
                <a:latin typeface="Tahoma" pitchFamily="-1" charset="0"/>
              </a:rPr>
            </a:br>
            <a:r>
              <a:rPr lang="it-IT" altLang="ja-JP" sz="2200">
                <a:solidFill>
                  <a:schemeClr val="tx1"/>
                </a:solidFill>
                <a:latin typeface="Tahoma" pitchFamily="-1" charset="0"/>
              </a:rPr>
              <a:t>  operativo e dei progetti di miglioramento</a:t>
            </a:r>
            <a:endParaRPr lang="it-IT" sz="2200" b="1">
              <a:solidFill>
                <a:schemeClr val="tx1"/>
              </a:solidFill>
              <a:latin typeface="Tahoma" pitchFamily="-1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76209" y="1412776"/>
            <a:ext cx="8501122" cy="1200319"/>
          </a:xfrm>
          <a:prstGeom prst="rect">
            <a:avLst/>
          </a:prstGeom>
          <a:noFill/>
        </p:spPr>
        <p:txBody>
          <a:bodyPr lIns="91429" tIns="45715" rIns="91429" bIns="45715">
            <a:spAutoFit/>
          </a:bodyPr>
          <a:lstStyle/>
          <a:p>
            <a:pPr marL="0" lvl="8" algn="just" defTabSz="914295">
              <a:defRPr/>
            </a:pPr>
            <a:r>
              <a:rPr lang="it-IT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Il Ciclo di </a:t>
            </a:r>
            <a:r>
              <a:rPr lang="it-IT" sz="18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Deming</a:t>
            </a:r>
            <a:r>
              <a:rPr lang="it-IT" sz="1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PDCA è alla base del Modello CAF, e rappresenta lo strumento con cui devono pianificare, attuare, verificare e riesaminare il proprio miglioramento. La logica PDCA è alla base sia della struttura del modello che della metrica CAF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ChangeArrowheads="1"/>
          </p:cNvSpPr>
          <p:nvPr/>
        </p:nvSpPr>
        <p:spPr bwMode="auto">
          <a:xfrm>
            <a:off x="357188" y="41275"/>
            <a:ext cx="81645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it-IT" sz="3200" b="1">
                <a:solidFill>
                  <a:srgbClr val="A50021"/>
                </a:solidFill>
                <a:latin typeface="Arial" pitchFamily="-1" charset="0"/>
                <a:ea typeface="Arial" pitchFamily="-1" charset="0"/>
                <a:cs typeface="Arial" pitchFamily="-1" charset="0"/>
              </a:rPr>
              <a:t>I sottocriteri del Modello CAF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60363" y="1336675"/>
            <a:ext cx="1500187" cy="4214813"/>
          </a:xfrm>
          <a:prstGeom prst="rect">
            <a:avLst/>
          </a:prstGeom>
          <a:solidFill>
            <a:srgbClr val="00E000">
              <a:alpha val="50000"/>
            </a:srgbClr>
          </a:solidFill>
          <a:ln w="9525">
            <a:solidFill>
              <a:srgbClr val="990033"/>
            </a:solidFill>
            <a:miter lim="800000"/>
            <a:headEnd/>
            <a:tailEnd/>
          </a:ln>
          <a:effectLst/>
        </p:spPr>
        <p:txBody>
          <a:bodyPr lIns="79534" tIns="39767" rIns="79534" bIns="39767" anchor="ctr"/>
          <a:lstStyle/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1. LEADERSHIP</a:t>
            </a:r>
          </a:p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Come la Dirigenza:</a:t>
            </a:r>
          </a:p>
          <a:p>
            <a:pPr algn="l">
              <a:spcBef>
                <a:spcPct val="50000"/>
              </a:spcBef>
              <a:buFontTx/>
              <a:buNone/>
              <a:defRPr/>
            </a:pPr>
            <a:endParaRPr lang="it-IT" sz="300" b="1">
              <a:solidFill>
                <a:srgbClr val="000066"/>
              </a:solidFill>
              <a:latin typeface="Arial" charset="0"/>
              <a:ea typeface="+mn-ea"/>
              <a:cs typeface="+mn-cs"/>
            </a:endParaRPr>
          </a:p>
          <a:p>
            <a:pPr algn="l">
              <a:buFontTx/>
              <a:buNone/>
              <a:defRPr/>
            </a:pPr>
            <a:r>
              <a:rPr lang="it-IT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1.</a:t>
            </a:r>
            <a:r>
              <a:rPr lang="it-IT" sz="1000" b="1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 Orienta l’organizza-zione, attraverso lo sviluppo di missione, visione e valori</a:t>
            </a:r>
          </a:p>
          <a:p>
            <a:pPr algn="l">
              <a:buFontTx/>
              <a:buNone/>
              <a:defRPr/>
            </a:pPr>
            <a:r>
              <a:rPr lang="it-IT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2.</a:t>
            </a:r>
            <a:r>
              <a:rPr lang="it-IT" sz="1000" b="1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 Sviluppa e imple-menta un sistema di gestione dell’organiz-zazione, delle sue performance e del cambiamento</a:t>
            </a:r>
          </a:p>
          <a:p>
            <a:pPr algn="l">
              <a:buFontTx/>
              <a:buNone/>
              <a:defRPr/>
            </a:pPr>
            <a:r>
              <a:rPr lang="it-IT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3.</a:t>
            </a:r>
            <a:r>
              <a:rPr lang="it-IT" sz="1000" b="1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 Motiva e supporta il personale dell’organiz-zazione e agire come modello di ruolo</a:t>
            </a:r>
          </a:p>
          <a:p>
            <a:pPr algn="l">
              <a:buFontTx/>
              <a:buNone/>
              <a:defRPr/>
            </a:pPr>
            <a:r>
              <a:rPr lang="it-IT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4.</a:t>
            </a:r>
            <a:r>
              <a:rPr lang="it-IT" sz="1000" b="1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 Gestire i rapporti con i politici e gli altri portatori di interesse al fine di assicurare la condivisione delle</a:t>
            </a:r>
          </a:p>
          <a:p>
            <a:pPr algn="l">
              <a:buFontTx/>
              <a:buNone/>
              <a:defRPr/>
            </a:pPr>
            <a:r>
              <a:rPr lang="it-IT" sz="1000" b="1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responsabilità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946275" y="836613"/>
            <a:ext cx="1800225" cy="1466850"/>
          </a:xfrm>
          <a:prstGeom prst="rect">
            <a:avLst/>
          </a:prstGeom>
          <a:solidFill>
            <a:srgbClr val="00E000">
              <a:alpha val="50000"/>
            </a:srgbClr>
          </a:solidFill>
          <a:ln w="9525">
            <a:solidFill>
              <a:srgbClr val="990033"/>
            </a:solidFill>
            <a:miter lim="800000"/>
            <a:headEnd/>
            <a:tailEnd/>
          </a:ln>
          <a:effectLst/>
        </p:spPr>
        <p:txBody>
          <a:bodyPr lIns="46975" tIns="9395" rIns="15658" bIns="9395" anchor="ctr"/>
          <a:lstStyle/>
          <a:p>
            <a:pPr algn="l">
              <a:spcBef>
                <a:spcPct val="25000"/>
              </a:spcBef>
              <a:buFontTx/>
              <a:buNone/>
              <a:defRPr/>
            </a:pPr>
            <a:r>
              <a:rPr lang="it-IT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PERSONALE</a:t>
            </a:r>
          </a:p>
          <a:p>
            <a:pPr algn="l">
              <a:spcBef>
                <a:spcPct val="25000"/>
              </a:spcBef>
              <a:buFontTx/>
              <a:buNone/>
              <a:defRPr/>
            </a:pPr>
            <a:r>
              <a:rPr lang="it-IT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1.</a:t>
            </a:r>
            <a:r>
              <a:rPr lang="it-IT" sz="1000" b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it-IT" sz="1000" b="1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Pianificazione e sviluppo delle R.U.</a:t>
            </a:r>
          </a:p>
          <a:p>
            <a:pPr algn="l">
              <a:spcBef>
                <a:spcPct val="25000"/>
              </a:spcBef>
              <a:buFontTx/>
              <a:buNone/>
              <a:defRPr/>
            </a:pPr>
            <a:r>
              <a:rPr lang="it-IT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2.</a:t>
            </a:r>
            <a:r>
              <a:rPr lang="it-IT" sz="1000" b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it-IT" sz="1000" b="1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Identificazione sviluppo ed utilizzo delle competenze</a:t>
            </a:r>
            <a:r>
              <a:rPr lang="it-IT" sz="1000" b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</a:p>
          <a:p>
            <a:pPr algn="l">
              <a:spcBef>
                <a:spcPct val="25000"/>
              </a:spcBef>
              <a:buFontTx/>
              <a:buNone/>
              <a:defRPr/>
            </a:pPr>
            <a:r>
              <a:rPr lang="it-IT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3.</a:t>
            </a:r>
            <a:r>
              <a:rPr lang="it-IT" sz="1000" b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it-IT" sz="1000" b="1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Coinvolgimento attraverso il dialogo e l’empowerment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927225" y="2409825"/>
            <a:ext cx="1798638" cy="1784350"/>
          </a:xfrm>
          <a:prstGeom prst="rect">
            <a:avLst/>
          </a:prstGeom>
          <a:solidFill>
            <a:srgbClr val="00E000">
              <a:alpha val="50000"/>
            </a:srgbClr>
          </a:solidFill>
          <a:ln w="9525">
            <a:solidFill>
              <a:srgbClr val="990033"/>
            </a:solidFill>
            <a:miter lim="800000"/>
            <a:headEnd/>
            <a:tailEnd/>
          </a:ln>
          <a:effectLst/>
        </p:spPr>
        <p:txBody>
          <a:bodyPr lIns="46975" tIns="9395" rIns="15658" bIns="9395" anchor="ctr"/>
          <a:lstStyle/>
          <a:p>
            <a:pPr algn="l">
              <a:spcBef>
                <a:spcPct val="15000"/>
              </a:spcBef>
              <a:buFontTx/>
              <a:buNone/>
              <a:defRPr/>
            </a:pPr>
            <a:r>
              <a:rPr lang="it-IT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2. POLITICHE E STRATEGIE</a:t>
            </a:r>
          </a:p>
          <a:p>
            <a:pPr algn="l">
              <a:spcBef>
                <a:spcPct val="15000"/>
              </a:spcBef>
              <a:buFontTx/>
              <a:buNone/>
              <a:defRPr/>
            </a:pPr>
            <a:r>
              <a:rPr lang="it-IT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1.</a:t>
            </a:r>
            <a:r>
              <a:rPr lang="it-IT" sz="1000" b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Raccolta informazioni su esigenze</a:t>
            </a:r>
            <a:r>
              <a:rPr lang="it-IT" sz="1000" b="1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 presenti e future dei portatori di interesse</a:t>
            </a:r>
            <a:endParaRPr lang="it-IT" sz="1000" b="1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algn="l">
              <a:spcBef>
                <a:spcPct val="15000"/>
              </a:spcBef>
              <a:buFontTx/>
              <a:buNone/>
              <a:defRPr/>
            </a:pPr>
            <a:r>
              <a:rPr lang="it-IT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2.</a:t>
            </a:r>
            <a:r>
              <a:rPr lang="it-IT" sz="1000" b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it-IT" sz="1000" b="1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sviluppo, revisione ed aggiornamento di politiche e strategie</a:t>
            </a:r>
            <a:r>
              <a:rPr lang="it-IT" sz="1000" b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endParaRPr lang="it-IT" sz="10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  <a:p>
            <a:pPr algn="l">
              <a:spcBef>
                <a:spcPct val="15000"/>
              </a:spcBef>
              <a:buFontTx/>
              <a:buNone/>
              <a:defRPr/>
            </a:pPr>
            <a:r>
              <a:rPr lang="it-IT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3.</a:t>
            </a:r>
            <a:r>
              <a:rPr lang="it-IT" sz="1000" b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it-IT" sz="1000" b="1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Implementazione le politiche e strategie</a:t>
            </a:r>
          </a:p>
          <a:p>
            <a:pPr algn="l">
              <a:spcBef>
                <a:spcPct val="15000"/>
              </a:spcBef>
              <a:buFontTx/>
              <a:buNone/>
              <a:defRPr/>
            </a:pPr>
            <a:r>
              <a:rPr lang="it-IT" sz="1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4. </a:t>
            </a:r>
            <a:r>
              <a:rPr lang="it-IT" sz="1000" b="1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Pianifica e sviluppa l’innovazione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946275" y="4294188"/>
            <a:ext cx="1800225" cy="1971675"/>
          </a:xfrm>
          <a:prstGeom prst="rect">
            <a:avLst/>
          </a:prstGeom>
          <a:solidFill>
            <a:srgbClr val="00E000">
              <a:alpha val="50000"/>
            </a:srgbClr>
          </a:solidFill>
          <a:ln w="9525">
            <a:solidFill>
              <a:srgbClr val="990033"/>
            </a:solidFill>
            <a:miter lim="800000"/>
            <a:headEnd/>
            <a:tailEnd/>
          </a:ln>
          <a:effectLst/>
        </p:spPr>
        <p:txBody>
          <a:bodyPr lIns="46975" tIns="9395" rIns="15658" bIns="9395" anchor="ctr"/>
          <a:lstStyle/>
          <a:p>
            <a:pPr algn="l">
              <a:spcBef>
                <a:spcPct val="25000"/>
              </a:spcBef>
              <a:buFontTx/>
              <a:buNone/>
              <a:defRPr/>
            </a:pPr>
            <a:r>
              <a:rPr lang="it-IT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4. PARTNERSHIP E RISORSE</a:t>
            </a:r>
          </a:p>
          <a:p>
            <a:pPr algn="l">
              <a:spcBef>
                <a:spcPct val="25000"/>
              </a:spcBef>
              <a:buFontTx/>
              <a:buNone/>
              <a:defRPr/>
            </a:pPr>
            <a:r>
              <a:rPr lang="it-IT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1.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Sviluppo</a:t>
            </a:r>
            <a:r>
              <a:rPr lang="it-IT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 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relazi</a:t>
            </a:r>
            <a:r>
              <a:rPr lang="it-IT" sz="1000" b="1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oni con i </a:t>
            </a:r>
            <a:r>
              <a:rPr lang="it-IT" sz="1000" b="1" dirty="0" err="1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Partners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 chiave</a:t>
            </a:r>
            <a:endParaRPr lang="it-IT" sz="1000" b="1" dirty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  <a:p>
            <a:pPr algn="l">
              <a:spcBef>
                <a:spcPct val="25000"/>
              </a:spcBef>
              <a:buFontTx/>
              <a:buNone/>
              <a:defRPr/>
            </a:pPr>
            <a:r>
              <a:rPr lang="it-IT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2.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Relazioni con i cittadini / clienti</a:t>
            </a:r>
          </a:p>
          <a:p>
            <a:pPr algn="l">
              <a:spcBef>
                <a:spcPct val="25000"/>
              </a:spcBef>
              <a:buFontTx/>
              <a:buNone/>
              <a:defRPr/>
            </a:pPr>
            <a:r>
              <a:rPr lang="it-IT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3.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Gestione risorse finanziarie</a:t>
            </a:r>
          </a:p>
          <a:p>
            <a:pPr algn="l">
              <a:spcBef>
                <a:spcPct val="25000"/>
              </a:spcBef>
              <a:buFontTx/>
              <a:buNone/>
              <a:defRPr/>
            </a:pPr>
            <a:r>
              <a:rPr lang="it-IT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4</a:t>
            </a:r>
            <a:r>
              <a:rPr lang="it-IT" sz="1000" b="1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. 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Gestione conoscenze</a:t>
            </a:r>
            <a:endParaRPr lang="it-IT" sz="1000" b="1" dirty="0">
              <a:solidFill>
                <a:schemeClr val="tx1"/>
              </a:solidFill>
              <a:latin typeface="Arial" pitchFamily="34" charset="0"/>
              <a:ea typeface="+mn-ea"/>
              <a:cs typeface="+mn-cs"/>
            </a:endParaRPr>
          </a:p>
          <a:p>
            <a:pPr algn="l">
              <a:spcBef>
                <a:spcPct val="25000"/>
              </a:spcBef>
              <a:buFontTx/>
              <a:buNone/>
              <a:defRPr/>
            </a:pPr>
            <a:r>
              <a:rPr lang="it-IT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5.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Gestione tecnologia</a:t>
            </a:r>
          </a:p>
          <a:p>
            <a:pPr algn="l">
              <a:spcBef>
                <a:spcPct val="25000"/>
              </a:spcBef>
              <a:buFontTx/>
              <a:buNone/>
              <a:defRPr/>
            </a:pPr>
            <a:r>
              <a:rPr lang="it-IT" sz="1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6.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Gestione infrastrutture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794125" y="1033463"/>
            <a:ext cx="1511300" cy="4924425"/>
          </a:xfrm>
          <a:prstGeom prst="rect">
            <a:avLst/>
          </a:prstGeom>
          <a:solidFill>
            <a:srgbClr val="00E000">
              <a:alpha val="50000"/>
            </a:srgbClr>
          </a:solidFill>
          <a:ln w="9525">
            <a:solidFill>
              <a:srgbClr val="990033"/>
            </a:solidFill>
            <a:miter lim="800000"/>
            <a:headEnd/>
            <a:tailEnd/>
          </a:ln>
          <a:effectLst/>
        </p:spPr>
        <p:txBody>
          <a:bodyPr lIns="79534" tIns="39767" rIns="79534" bIns="39767" anchor="ctr"/>
          <a:lstStyle/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5. PROCESSI</a:t>
            </a:r>
          </a:p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1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. Identificazione, progetto, gestione e miglioramento dei processi</a:t>
            </a:r>
          </a:p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2.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 Sviluppo di servizi e prodotti orientati ai cittadini / clienti</a:t>
            </a:r>
          </a:p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3.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 Innovazione dei processi coinvolgendo i cittadini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354638" y="836613"/>
            <a:ext cx="1657350" cy="1830387"/>
          </a:xfrm>
          <a:prstGeom prst="rect">
            <a:avLst/>
          </a:prstGeom>
          <a:solidFill>
            <a:srgbClr val="FF9900">
              <a:alpha val="50000"/>
            </a:srgbClr>
          </a:solidFill>
          <a:ln w="9525">
            <a:solidFill>
              <a:srgbClr val="990033"/>
            </a:solidFill>
            <a:miter lim="800000"/>
            <a:headEnd/>
            <a:tailEnd/>
          </a:ln>
          <a:effectLst/>
        </p:spPr>
        <p:txBody>
          <a:bodyPr lIns="46975" tIns="39767" rIns="15658" bIns="39767" anchor="ctr"/>
          <a:lstStyle/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7.RISULTATI RELATIVI AL PERSONALE</a:t>
            </a:r>
          </a:p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1.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 Risultati della misura di soddisfazione e motivazione </a:t>
            </a:r>
          </a:p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2.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 Indicatori di risultato  del personale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354638" y="2763838"/>
            <a:ext cx="1657350" cy="1858962"/>
          </a:xfrm>
          <a:prstGeom prst="rect">
            <a:avLst/>
          </a:prstGeom>
          <a:solidFill>
            <a:srgbClr val="FF9900">
              <a:alpha val="50000"/>
            </a:srgbClr>
          </a:solidFill>
          <a:ln w="9525">
            <a:solidFill>
              <a:srgbClr val="990033"/>
            </a:solidFill>
            <a:miter lim="800000"/>
            <a:headEnd/>
            <a:tailEnd/>
          </a:ln>
          <a:effectLst/>
        </p:spPr>
        <p:txBody>
          <a:bodyPr lIns="46975" tIns="39767" rIns="15658" bIns="39767" anchor="ctr"/>
          <a:lstStyle/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6. RISULTATI ORIENTATA AL CLIENTE / CITTADINO</a:t>
            </a:r>
          </a:p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1.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 Misure del grado di soddisfazione dei clienti / cittadini </a:t>
            </a:r>
          </a:p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2.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 Indicatori di orientamento ai clienti / cittadini 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354638" y="4697413"/>
            <a:ext cx="1657350" cy="1568450"/>
          </a:xfrm>
          <a:prstGeom prst="rect">
            <a:avLst/>
          </a:prstGeom>
          <a:solidFill>
            <a:srgbClr val="FF9900">
              <a:alpha val="50000"/>
            </a:srgbClr>
          </a:solidFill>
          <a:ln w="9525">
            <a:solidFill>
              <a:srgbClr val="990033"/>
            </a:solidFill>
            <a:miter lim="800000"/>
            <a:headEnd/>
            <a:tailEnd/>
          </a:ln>
          <a:effectLst/>
        </p:spPr>
        <p:txBody>
          <a:bodyPr lIns="46975" tIns="39767" rIns="15658" bIns="39767" anchor="ctr"/>
          <a:lstStyle/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8. IMPATTO SULLA SOCIETA’</a:t>
            </a:r>
          </a:p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1.</a:t>
            </a:r>
            <a:r>
              <a:rPr lang="it-IT" sz="1000" b="1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 Risultati sociali percepiti dai portatori di interesse </a:t>
            </a:r>
          </a:p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2.</a:t>
            </a:r>
            <a:r>
              <a:rPr lang="it-IT" sz="1000" b="1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 Indicatori di performance sociale dell’organizzazione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7058025" y="1479550"/>
            <a:ext cx="1657350" cy="4143375"/>
          </a:xfrm>
          <a:prstGeom prst="rect">
            <a:avLst/>
          </a:prstGeom>
          <a:solidFill>
            <a:srgbClr val="FF9900">
              <a:alpha val="50000"/>
            </a:srgbClr>
          </a:solidFill>
          <a:ln w="9525">
            <a:solidFill>
              <a:srgbClr val="990033"/>
            </a:solidFill>
            <a:miter lim="800000"/>
            <a:headEnd/>
            <a:tailEnd/>
          </a:ln>
          <a:effectLst/>
        </p:spPr>
        <p:txBody>
          <a:bodyPr lIns="46975" tIns="39767" rIns="15658" bIns="39767" anchor="ctr"/>
          <a:lstStyle/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9. RISULTATI DELLE PERFORMANCE CHIAVE</a:t>
            </a:r>
          </a:p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1.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 Risultati esterni: output e </a:t>
            </a:r>
            <a:r>
              <a:rPr lang="it-IT" sz="1000" b="1" dirty="0" err="1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outcome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 riferiti agli obiettivi</a:t>
            </a:r>
          </a:p>
          <a:p>
            <a:pPr algn="l">
              <a:spcBef>
                <a:spcPct val="50000"/>
              </a:spcBef>
              <a:buFontTx/>
              <a:buNone/>
              <a:defRPr/>
            </a:pPr>
            <a:r>
              <a:rPr lang="it-IT" sz="1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+mn-cs"/>
              </a:rPr>
              <a:t>2.</a:t>
            </a:r>
            <a:r>
              <a:rPr lang="it-IT" sz="1000" b="1" dirty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rPr>
              <a:t> Risultati interni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Sfumature">
  <a:themeElements>
    <a:clrScheme name="Sfumatur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45791" dir="2021404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rgbClr val="00CC00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45791" dir="2021404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rgbClr val="00CC00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Sfumatur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9746</TotalTime>
  <Words>2140</Words>
  <Application>Microsoft Macintosh PowerPoint</Application>
  <PresentationFormat>Presentazione su schermo (4:3)</PresentationFormat>
  <Paragraphs>429</Paragraphs>
  <Slides>20</Slides>
  <Notes>19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2" baseType="lpstr">
      <vt:lpstr>Sfumature</vt:lpstr>
      <vt:lpstr>ClipArt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IL PERCORSO LOGICO DEL MODELLO:  CAF E PDCA</vt:lpstr>
      <vt:lpstr>Presentazione di PowerPoint</vt:lpstr>
      <vt:lpstr>Presentazione di PowerPoint</vt:lpstr>
      <vt:lpstr>Presentazione di PowerPoint</vt:lpstr>
      <vt:lpstr>Presentazione di PowerPoint</vt:lpstr>
      <vt:lpstr>I PRINCIPALI LEGAMI TRA I CRITERI</vt:lpstr>
      <vt:lpstr>Presentazione di PowerPoint</vt:lpstr>
      <vt:lpstr>Punti di forza del modello CAF </vt:lpstr>
      <vt:lpstr>Presentazione di PowerPoint</vt:lpstr>
      <vt:lpstr>I “FILI ROSSI” DEL CAF</vt:lpstr>
      <vt:lpstr>I Fili Rossi CAF Un esempio: CREATIVITA’ E INNOVAZIONE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L’autovalutazione Semplificata Verso Il Modello Di Eccellenza Del Premio Qualità Italia</dc:title>
  <dc:creator>fontanazza</dc:creator>
  <cp:lastModifiedBy>italo benedini</cp:lastModifiedBy>
  <cp:revision>356</cp:revision>
  <dcterms:created xsi:type="dcterms:W3CDTF">2012-04-13T10:02:36Z</dcterms:created>
  <dcterms:modified xsi:type="dcterms:W3CDTF">2012-10-08T15:15:27Z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2140296504</vt:i4>
  </property>
  <property fmtid="{D5CDD505-2E9C-101B-9397-08002B2CF9AE}" pid="3" name="_EmailSubject">
    <vt:lpwstr>3 - Corso CafAss 2010</vt:lpwstr>
  </property>
  <property fmtid="{D5CDD505-2E9C-101B-9397-08002B2CF9AE}" pid="4" name="_AuthorEmail">
    <vt:lpwstr>rino.bertorelli@virgilio.it</vt:lpwstr>
  </property>
  <property fmtid="{D5CDD505-2E9C-101B-9397-08002B2CF9AE}" pid="5" name="_AuthorEmailDisplayName">
    <vt:lpwstr>Giovanni Bertorelli</vt:lpwstr>
  </property>
</Properties>
</file>